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8"/>
  </p:notesMasterIdLst>
  <p:sldIdLst>
    <p:sldId id="297" r:id="rId3"/>
    <p:sldId id="298" r:id="rId4"/>
    <p:sldId id="299" r:id="rId5"/>
    <p:sldId id="278" r:id="rId6"/>
    <p:sldId id="275" r:id="rId7"/>
    <p:sldId id="279" r:id="rId8"/>
    <p:sldId id="284" r:id="rId9"/>
    <p:sldId id="274" r:id="rId10"/>
    <p:sldId id="280" r:id="rId11"/>
    <p:sldId id="269" r:id="rId12"/>
    <p:sldId id="268" r:id="rId13"/>
    <p:sldId id="287" r:id="rId14"/>
    <p:sldId id="281" r:id="rId15"/>
    <p:sldId id="282" r:id="rId16"/>
    <p:sldId id="267" r:id="rId17"/>
    <p:sldId id="259" r:id="rId18"/>
    <p:sldId id="265"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23" r:id="rId34"/>
    <p:sldId id="324" r:id="rId35"/>
    <p:sldId id="325" r:id="rId36"/>
    <p:sldId id="326" r:id="rId37"/>
    <p:sldId id="327" r:id="rId38"/>
    <p:sldId id="328" r:id="rId39"/>
    <p:sldId id="329" r:id="rId40"/>
    <p:sldId id="330" r:id="rId41"/>
    <p:sldId id="331" r:id="rId42"/>
    <p:sldId id="332" r:id="rId43"/>
    <p:sldId id="333" r:id="rId44"/>
    <p:sldId id="315" r:id="rId45"/>
    <p:sldId id="316" r:id="rId46"/>
    <p:sldId id="317" r:id="rId47"/>
    <p:sldId id="318" r:id="rId48"/>
    <p:sldId id="319" r:id="rId49"/>
    <p:sldId id="320" r:id="rId50"/>
    <p:sldId id="321" r:id="rId51"/>
    <p:sldId id="322" r:id="rId52"/>
    <p:sldId id="337" r:id="rId53"/>
    <p:sldId id="341" r:id="rId54"/>
    <p:sldId id="334" r:id="rId55"/>
    <p:sldId id="335" r:id="rId56"/>
    <p:sldId id="336"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428" autoAdjust="0"/>
  </p:normalViewPr>
  <p:slideViewPr>
    <p:cSldViewPr snapToGrid="0">
      <p:cViewPr varScale="1">
        <p:scale>
          <a:sx n="68" d="100"/>
          <a:sy n="68" d="100"/>
        </p:scale>
        <p:origin x="81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FDE1E0-36B2-42FD-8BC1-DEC0FAC5CDC6}" type="doc">
      <dgm:prSet loTypeId="urn:microsoft.com/office/officeart/2009/layout/CircleArrowProcess" loCatId="process" qsTypeId="urn:microsoft.com/office/officeart/2005/8/quickstyle/3d4" qsCatId="3D" csTypeId="urn:microsoft.com/office/officeart/2005/8/colors/colorful1" csCatId="colorful" phldr="1"/>
      <dgm:spPr/>
      <dgm:t>
        <a:bodyPr/>
        <a:lstStyle/>
        <a:p>
          <a:endParaRPr lang="en-US"/>
        </a:p>
      </dgm:t>
    </dgm:pt>
    <dgm:pt modelId="{70FEEDF0-9ED0-4D7F-AB97-F24DEA096723}">
      <dgm:prSet phldrT="[Text]"/>
      <dgm:spPr/>
      <dgm:t>
        <a:bodyPr/>
        <a:lstStyle/>
        <a:p>
          <a:r>
            <a:rPr lang="en-US" b="1" dirty="0">
              <a:solidFill>
                <a:schemeClr val="tx1"/>
              </a:solidFill>
              <a:latin typeface="Chronicle Office" pitchFamily="2" charset="0"/>
            </a:rPr>
            <a:t>Align and Expand Capital</a:t>
          </a:r>
        </a:p>
      </dgm:t>
    </dgm:pt>
    <dgm:pt modelId="{6A0DD80F-58E3-4F5A-8C14-0C7F080FC469}" type="parTrans" cxnId="{26755254-41E9-4B8D-9575-AED9C008015C}">
      <dgm:prSet/>
      <dgm:spPr/>
      <dgm:t>
        <a:bodyPr/>
        <a:lstStyle/>
        <a:p>
          <a:endParaRPr lang="en-US"/>
        </a:p>
      </dgm:t>
    </dgm:pt>
    <dgm:pt modelId="{5AEE57B6-452E-4D6B-9FEC-128B713CC6B5}" type="sibTrans" cxnId="{26755254-41E9-4B8D-9575-AED9C008015C}">
      <dgm:prSet/>
      <dgm:spPr/>
      <dgm:t>
        <a:bodyPr/>
        <a:lstStyle/>
        <a:p>
          <a:endParaRPr lang="en-US"/>
        </a:p>
      </dgm:t>
    </dgm:pt>
    <dgm:pt modelId="{3983B1D4-E9F3-40E6-BD23-7E703B845062}">
      <dgm:prSet phldrT="[Text]"/>
      <dgm:spPr/>
      <dgm:t>
        <a:bodyPr/>
        <a:lstStyle/>
        <a:p>
          <a:r>
            <a:rPr lang="en-US" b="1" dirty="0">
              <a:solidFill>
                <a:schemeClr val="tx1"/>
              </a:solidFill>
              <a:latin typeface="Chronicle Office" pitchFamily="2" charset="0"/>
            </a:rPr>
            <a:t>Water Companies</a:t>
          </a:r>
        </a:p>
      </dgm:t>
    </dgm:pt>
    <dgm:pt modelId="{4F492F41-738A-495A-BD66-62C92425C206}" type="parTrans" cxnId="{EE2D7EB0-2491-4620-9484-128EFCB0CCFB}">
      <dgm:prSet/>
      <dgm:spPr/>
      <dgm:t>
        <a:bodyPr/>
        <a:lstStyle/>
        <a:p>
          <a:endParaRPr lang="en-US"/>
        </a:p>
      </dgm:t>
    </dgm:pt>
    <dgm:pt modelId="{C87237CF-A497-41CE-A1FA-5B148B026A29}" type="sibTrans" cxnId="{EE2D7EB0-2491-4620-9484-128EFCB0CCFB}">
      <dgm:prSet/>
      <dgm:spPr/>
      <dgm:t>
        <a:bodyPr/>
        <a:lstStyle/>
        <a:p>
          <a:endParaRPr lang="en-US"/>
        </a:p>
      </dgm:t>
    </dgm:pt>
    <dgm:pt modelId="{2A852870-B74D-459C-8F84-EFB9808C8E9B}">
      <dgm:prSet phldrT="[Text]"/>
      <dgm:spPr/>
      <dgm:t>
        <a:bodyPr/>
        <a:lstStyle/>
        <a:p>
          <a:r>
            <a:rPr lang="en-US" b="1" dirty="0">
              <a:solidFill>
                <a:schemeClr val="tx1"/>
              </a:solidFill>
              <a:latin typeface="Chronicle Office" pitchFamily="2" charset="0"/>
            </a:rPr>
            <a:t>Municipalities</a:t>
          </a:r>
        </a:p>
      </dgm:t>
    </dgm:pt>
    <dgm:pt modelId="{00FC1841-EBE5-4A0F-B55B-2B7C57776B9B}" type="parTrans" cxnId="{14375E2C-D6C5-479B-8407-A7D83D76E72A}">
      <dgm:prSet/>
      <dgm:spPr/>
      <dgm:t>
        <a:bodyPr/>
        <a:lstStyle/>
        <a:p>
          <a:endParaRPr lang="en-US"/>
        </a:p>
      </dgm:t>
    </dgm:pt>
    <dgm:pt modelId="{D9151988-DAC2-4D34-9322-F9B44F78873D}" type="sibTrans" cxnId="{14375E2C-D6C5-479B-8407-A7D83D76E72A}">
      <dgm:prSet/>
      <dgm:spPr/>
      <dgm:t>
        <a:bodyPr/>
        <a:lstStyle/>
        <a:p>
          <a:endParaRPr lang="en-US"/>
        </a:p>
      </dgm:t>
    </dgm:pt>
    <dgm:pt modelId="{81D6D67D-53AE-4820-9DCF-7693A7DC6D1A}">
      <dgm:prSet phldrT="[Text]"/>
      <dgm:spPr/>
      <dgm:t>
        <a:bodyPr/>
        <a:lstStyle/>
        <a:p>
          <a:r>
            <a:rPr lang="en-US" b="1" dirty="0">
              <a:solidFill>
                <a:schemeClr val="tx1"/>
              </a:solidFill>
              <a:latin typeface="Chronicle Office" pitchFamily="2" charset="0"/>
            </a:rPr>
            <a:t>Foundation/Impact</a:t>
          </a:r>
        </a:p>
      </dgm:t>
    </dgm:pt>
    <dgm:pt modelId="{CA29A2F1-1A71-47E9-AEFC-A5A5A04F6C0D}" type="parTrans" cxnId="{E25AD94A-BD2E-48AE-BD3D-D5B593C9C717}">
      <dgm:prSet/>
      <dgm:spPr/>
      <dgm:t>
        <a:bodyPr/>
        <a:lstStyle/>
        <a:p>
          <a:endParaRPr lang="en-US"/>
        </a:p>
      </dgm:t>
    </dgm:pt>
    <dgm:pt modelId="{39C9B511-59A4-4A52-AF3B-4FAD39BE998F}" type="sibTrans" cxnId="{E25AD94A-BD2E-48AE-BD3D-D5B593C9C717}">
      <dgm:prSet/>
      <dgm:spPr/>
      <dgm:t>
        <a:bodyPr/>
        <a:lstStyle/>
        <a:p>
          <a:endParaRPr lang="en-US"/>
        </a:p>
      </dgm:t>
    </dgm:pt>
    <dgm:pt modelId="{902514D4-9367-48BD-AB98-415C361E8095}">
      <dgm:prSet phldrT="[Text]"/>
      <dgm:spPr/>
      <dgm:t>
        <a:bodyPr/>
        <a:lstStyle/>
        <a:p>
          <a:r>
            <a:rPr lang="en-US" b="1" dirty="0">
              <a:solidFill>
                <a:schemeClr val="tx1"/>
              </a:solidFill>
              <a:latin typeface="Chronicle Office" pitchFamily="2" charset="0"/>
            </a:rPr>
            <a:t>Strategic Capital Deployment</a:t>
          </a:r>
        </a:p>
      </dgm:t>
    </dgm:pt>
    <dgm:pt modelId="{8583B2DE-149D-4FA0-B8A4-627F65C95D74}" type="parTrans" cxnId="{EC73D28B-E1B0-4A21-84D6-9486C56E714D}">
      <dgm:prSet/>
      <dgm:spPr/>
      <dgm:t>
        <a:bodyPr/>
        <a:lstStyle/>
        <a:p>
          <a:endParaRPr lang="en-US"/>
        </a:p>
      </dgm:t>
    </dgm:pt>
    <dgm:pt modelId="{E602F495-06AD-4078-A149-C6C8558402F7}" type="sibTrans" cxnId="{EC73D28B-E1B0-4A21-84D6-9486C56E714D}">
      <dgm:prSet/>
      <dgm:spPr/>
      <dgm:t>
        <a:bodyPr/>
        <a:lstStyle/>
        <a:p>
          <a:endParaRPr lang="en-US"/>
        </a:p>
      </dgm:t>
    </dgm:pt>
    <dgm:pt modelId="{BCC44E0D-2E84-42AD-BFBC-B1DB0B59B688}">
      <dgm:prSet phldrT="[Text]"/>
      <dgm:spPr/>
      <dgm:t>
        <a:bodyPr/>
        <a:lstStyle/>
        <a:p>
          <a:r>
            <a:rPr lang="en-US" b="1" dirty="0">
              <a:solidFill>
                <a:schemeClr val="tx1"/>
              </a:solidFill>
              <a:latin typeface="Chronicle Office" pitchFamily="2" charset="0"/>
            </a:rPr>
            <a:t>GIS-Based Targeting</a:t>
          </a:r>
        </a:p>
      </dgm:t>
    </dgm:pt>
    <dgm:pt modelId="{7E0E6D07-FB18-4817-BC96-566987AEC0E5}" type="parTrans" cxnId="{664DFF4C-E1B0-4AE3-9A2D-2413214F1402}">
      <dgm:prSet/>
      <dgm:spPr/>
      <dgm:t>
        <a:bodyPr/>
        <a:lstStyle/>
        <a:p>
          <a:endParaRPr lang="en-US"/>
        </a:p>
      </dgm:t>
    </dgm:pt>
    <dgm:pt modelId="{B6560097-BCA9-4F02-8ED2-12737AEC23F1}" type="sibTrans" cxnId="{664DFF4C-E1B0-4AE3-9A2D-2413214F1402}">
      <dgm:prSet/>
      <dgm:spPr/>
      <dgm:t>
        <a:bodyPr/>
        <a:lstStyle/>
        <a:p>
          <a:endParaRPr lang="en-US"/>
        </a:p>
      </dgm:t>
    </dgm:pt>
    <dgm:pt modelId="{AD13CCF9-E354-4373-B687-C856736F1065}">
      <dgm:prSet phldrT="[Text]"/>
      <dgm:spPr/>
      <dgm:t>
        <a:bodyPr/>
        <a:lstStyle/>
        <a:p>
          <a:r>
            <a:rPr lang="en-US" b="1" dirty="0">
              <a:solidFill>
                <a:schemeClr val="tx1"/>
              </a:solidFill>
              <a:latin typeface="Chronicle Office" pitchFamily="2" charset="0"/>
            </a:rPr>
            <a:t>Leveraging Relationships</a:t>
          </a:r>
        </a:p>
      </dgm:t>
    </dgm:pt>
    <dgm:pt modelId="{59230521-6941-404E-AB39-FD1E0D3BFD4D}" type="parTrans" cxnId="{EDDAC9D5-C3EF-4E7B-B964-9C3CAD533FE4}">
      <dgm:prSet/>
      <dgm:spPr/>
      <dgm:t>
        <a:bodyPr/>
        <a:lstStyle/>
        <a:p>
          <a:endParaRPr lang="en-US"/>
        </a:p>
      </dgm:t>
    </dgm:pt>
    <dgm:pt modelId="{B99B1752-3797-4E89-9B32-F8A8B0A94AC1}" type="sibTrans" cxnId="{EDDAC9D5-C3EF-4E7B-B964-9C3CAD533FE4}">
      <dgm:prSet/>
      <dgm:spPr/>
      <dgm:t>
        <a:bodyPr/>
        <a:lstStyle/>
        <a:p>
          <a:endParaRPr lang="en-US"/>
        </a:p>
      </dgm:t>
    </dgm:pt>
    <dgm:pt modelId="{32EDCF16-5AA6-464A-B649-4803504CAE86}">
      <dgm:prSet phldrT="[Text]"/>
      <dgm:spPr/>
      <dgm:t>
        <a:bodyPr/>
        <a:lstStyle/>
        <a:p>
          <a:r>
            <a:rPr lang="en-US" b="1" dirty="0">
              <a:solidFill>
                <a:schemeClr val="tx1"/>
              </a:solidFill>
              <a:latin typeface="Chronicle Office" pitchFamily="2" charset="0"/>
            </a:rPr>
            <a:t>Quantifying Impact</a:t>
          </a:r>
        </a:p>
      </dgm:t>
    </dgm:pt>
    <dgm:pt modelId="{A1499DA9-EC04-43E6-85A8-39036BA31592}" type="parTrans" cxnId="{0240566B-928D-42F9-A765-C591809AAE33}">
      <dgm:prSet/>
      <dgm:spPr/>
      <dgm:t>
        <a:bodyPr/>
        <a:lstStyle/>
        <a:p>
          <a:endParaRPr lang="en-US"/>
        </a:p>
      </dgm:t>
    </dgm:pt>
    <dgm:pt modelId="{E4012107-EDD2-401B-96BA-C98454E188FA}" type="sibTrans" cxnId="{0240566B-928D-42F9-A765-C591809AAE33}">
      <dgm:prSet/>
      <dgm:spPr/>
      <dgm:t>
        <a:bodyPr/>
        <a:lstStyle/>
        <a:p>
          <a:endParaRPr lang="en-US"/>
        </a:p>
      </dgm:t>
    </dgm:pt>
    <dgm:pt modelId="{42DDB17B-32B6-4380-AEA0-A9CDCE0F4C58}">
      <dgm:prSet phldrT="[Text]"/>
      <dgm:spPr/>
      <dgm:t>
        <a:bodyPr/>
        <a:lstStyle/>
        <a:p>
          <a:r>
            <a:rPr lang="en-US" b="1" dirty="0">
              <a:solidFill>
                <a:schemeClr val="tx1"/>
              </a:solidFill>
              <a:latin typeface="Chronicle Office" pitchFamily="2" charset="0"/>
            </a:rPr>
            <a:t>Long-Term Freshwater Security</a:t>
          </a:r>
        </a:p>
      </dgm:t>
    </dgm:pt>
    <dgm:pt modelId="{0542F929-D3C4-4E9C-A3C8-6EF7FF18FFBD}" type="parTrans" cxnId="{103B6B91-8CC9-4D40-B800-3DD59F11CB88}">
      <dgm:prSet/>
      <dgm:spPr/>
      <dgm:t>
        <a:bodyPr/>
        <a:lstStyle/>
        <a:p>
          <a:endParaRPr lang="en-US"/>
        </a:p>
      </dgm:t>
    </dgm:pt>
    <dgm:pt modelId="{B503D57E-B88B-42C1-9990-439FB88B1A35}" type="sibTrans" cxnId="{103B6B91-8CC9-4D40-B800-3DD59F11CB88}">
      <dgm:prSet/>
      <dgm:spPr/>
      <dgm:t>
        <a:bodyPr/>
        <a:lstStyle/>
        <a:p>
          <a:endParaRPr lang="en-US"/>
        </a:p>
      </dgm:t>
    </dgm:pt>
    <dgm:pt modelId="{8DC3B0AC-5266-485C-BEE0-5EA316ED6351}">
      <dgm:prSet phldrT="[Text]"/>
      <dgm:spPr/>
      <dgm:t>
        <a:bodyPr/>
        <a:lstStyle/>
        <a:p>
          <a:r>
            <a:rPr lang="en-US" b="1" dirty="0">
              <a:solidFill>
                <a:schemeClr val="tx1"/>
              </a:solidFill>
              <a:latin typeface="Chronicle Office" pitchFamily="2" charset="0"/>
            </a:rPr>
            <a:t>Sustainable Funding</a:t>
          </a:r>
        </a:p>
      </dgm:t>
    </dgm:pt>
    <dgm:pt modelId="{4AF62E0A-68C0-4E36-A271-5E981705ABD4}" type="parTrans" cxnId="{D9AB0AE6-F18B-4A70-BFB4-908F5D928CC4}">
      <dgm:prSet/>
      <dgm:spPr/>
      <dgm:t>
        <a:bodyPr/>
        <a:lstStyle/>
        <a:p>
          <a:endParaRPr lang="en-US"/>
        </a:p>
      </dgm:t>
    </dgm:pt>
    <dgm:pt modelId="{09B5E930-7BFA-4193-A015-8BA2F8D85EED}" type="sibTrans" cxnId="{D9AB0AE6-F18B-4A70-BFB4-908F5D928CC4}">
      <dgm:prSet/>
      <dgm:spPr/>
      <dgm:t>
        <a:bodyPr/>
        <a:lstStyle/>
        <a:p>
          <a:endParaRPr lang="en-US"/>
        </a:p>
      </dgm:t>
    </dgm:pt>
    <dgm:pt modelId="{12A28CF0-4E84-404B-BD05-C93E11DD70AF}">
      <dgm:prSet phldrT="[Text]"/>
      <dgm:spPr/>
      <dgm:t>
        <a:bodyPr/>
        <a:lstStyle/>
        <a:p>
          <a:r>
            <a:rPr lang="en-US" b="1" dirty="0">
              <a:solidFill>
                <a:schemeClr val="tx1"/>
              </a:solidFill>
              <a:latin typeface="Chronicle Office" pitchFamily="2" charset="0"/>
            </a:rPr>
            <a:t>Enduring Practices</a:t>
          </a:r>
        </a:p>
      </dgm:t>
    </dgm:pt>
    <dgm:pt modelId="{A8D02A92-D95A-43FA-89EC-C2659BCB74B4}" type="parTrans" cxnId="{297128EE-1E8D-4F19-99A9-24D20B8B8DEE}">
      <dgm:prSet/>
      <dgm:spPr/>
      <dgm:t>
        <a:bodyPr/>
        <a:lstStyle/>
        <a:p>
          <a:endParaRPr lang="en-US"/>
        </a:p>
      </dgm:t>
    </dgm:pt>
    <dgm:pt modelId="{8CF69FEC-4148-4199-8D68-EFD55841612F}" type="sibTrans" cxnId="{297128EE-1E8D-4F19-99A9-24D20B8B8DEE}">
      <dgm:prSet/>
      <dgm:spPr/>
      <dgm:t>
        <a:bodyPr/>
        <a:lstStyle/>
        <a:p>
          <a:endParaRPr lang="en-US"/>
        </a:p>
      </dgm:t>
    </dgm:pt>
    <dgm:pt modelId="{7B4759E5-D090-4169-B095-7F93192E3AD7}">
      <dgm:prSet phldrT="[Text]"/>
      <dgm:spPr/>
      <dgm:t>
        <a:bodyPr/>
        <a:lstStyle/>
        <a:p>
          <a:r>
            <a:rPr lang="en-US" b="1" dirty="0">
              <a:solidFill>
                <a:schemeClr val="tx1"/>
              </a:solidFill>
              <a:latin typeface="Chronicle Office" pitchFamily="2" charset="0"/>
            </a:rPr>
            <a:t>Profitable Farming</a:t>
          </a:r>
        </a:p>
      </dgm:t>
    </dgm:pt>
    <dgm:pt modelId="{DAE1DC3E-CC13-48D5-A225-19A62ED36208}" type="parTrans" cxnId="{8CEF87E4-4159-499F-BEFD-0ED5C9C21682}">
      <dgm:prSet/>
      <dgm:spPr/>
      <dgm:t>
        <a:bodyPr/>
        <a:lstStyle/>
        <a:p>
          <a:endParaRPr lang="en-US"/>
        </a:p>
      </dgm:t>
    </dgm:pt>
    <dgm:pt modelId="{4995E391-0564-443E-81BB-2C903CC1624C}" type="sibTrans" cxnId="{8CEF87E4-4159-499F-BEFD-0ED5C9C21682}">
      <dgm:prSet/>
      <dgm:spPr/>
      <dgm:t>
        <a:bodyPr/>
        <a:lstStyle/>
        <a:p>
          <a:endParaRPr lang="en-US"/>
        </a:p>
      </dgm:t>
    </dgm:pt>
    <dgm:pt modelId="{0746AFD6-81AF-4A03-965B-E5FD2AC99902}" type="pres">
      <dgm:prSet presAssocID="{9EFDE1E0-36B2-42FD-8BC1-DEC0FAC5CDC6}" presName="Name0" presStyleCnt="0">
        <dgm:presLayoutVars>
          <dgm:chMax val="7"/>
          <dgm:chPref val="7"/>
          <dgm:dir/>
          <dgm:animLvl val="lvl"/>
        </dgm:presLayoutVars>
      </dgm:prSet>
      <dgm:spPr/>
    </dgm:pt>
    <dgm:pt modelId="{B8A5ADE6-C095-47F2-9BD8-3724EF926095}" type="pres">
      <dgm:prSet presAssocID="{70FEEDF0-9ED0-4D7F-AB97-F24DEA096723}" presName="Accent1" presStyleCnt="0"/>
      <dgm:spPr/>
    </dgm:pt>
    <dgm:pt modelId="{8BB83C97-51F0-45C6-863A-E48679F22BC5}" type="pres">
      <dgm:prSet presAssocID="{70FEEDF0-9ED0-4D7F-AB97-F24DEA096723}" presName="Accent" presStyleLbl="node1" presStyleIdx="0" presStyleCnt="3"/>
      <dgm:spPr/>
    </dgm:pt>
    <dgm:pt modelId="{82171282-A646-4576-AB4C-5C8A06136ED3}" type="pres">
      <dgm:prSet presAssocID="{70FEEDF0-9ED0-4D7F-AB97-F24DEA096723}" presName="Child1" presStyleLbl="revTx" presStyleIdx="0" presStyleCnt="6">
        <dgm:presLayoutVars>
          <dgm:chMax val="0"/>
          <dgm:chPref val="0"/>
          <dgm:bulletEnabled val="1"/>
        </dgm:presLayoutVars>
      </dgm:prSet>
      <dgm:spPr/>
    </dgm:pt>
    <dgm:pt modelId="{2B9101F4-B5D1-4AB7-BC83-753D06A88415}" type="pres">
      <dgm:prSet presAssocID="{70FEEDF0-9ED0-4D7F-AB97-F24DEA096723}" presName="Parent1" presStyleLbl="revTx" presStyleIdx="1" presStyleCnt="6">
        <dgm:presLayoutVars>
          <dgm:chMax val="1"/>
          <dgm:chPref val="1"/>
          <dgm:bulletEnabled val="1"/>
        </dgm:presLayoutVars>
      </dgm:prSet>
      <dgm:spPr/>
    </dgm:pt>
    <dgm:pt modelId="{49C4C8C0-A665-47B8-AD0B-A80BD66447C9}" type="pres">
      <dgm:prSet presAssocID="{902514D4-9367-48BD-AB98-415C361E8095}" presName="Accent2" presStyleCnt="0"/>
      <dgm:spPr/>
    </dgm:pt>
    <dgm:pt modelId="{12D2183B-C8C1-4ADD-8BFA-63A0024D79DB}" type="pres">
      <dgm:prSet presAssocID="{902514D4-9367-48BD-AB98-415C361E8095}" presName="Accent" presStyleLbl="node1" presStyleIdx="1" presStyleCnt="3"/>
      <dgm:spPr/>
    </dgm:pt>
    <dgm:pt modelId="{47FC99C1-6CDC-4E5F-82DC-8138B26E8725}" type="pres">
      <dgm:prSet presAssocID="{902514D4-9367-48BD-AB98-415C361E8095}" presName="Child2" presStyleLbl="revTx" presStyleIdx="2" presStyleCnt="6">
        <dgm:presLayoutVars>
          <dgm:chMax val="0"/>
          <dgm:chPref val="0"/>
          <dgm:bulletEnabled val="1"/>
        </dgm:presLayoutVars>
      </dgm:prSet>
      <dgm:spPr/>
    </dgm:pt>
    <dgm:pt modelId="{4E0AE086-AABF-4A0E-98D0-5626D79C154F}" type="pres">
      <dgm:prSet presAssocID="{902514D4-9367-48BD-AB98-415C361E8095}" presName="Parent2" presStyleLbl="revTx" presStyleIdx="3" presStyleCnt="6">
        <dgm:presLayoutVars>
          <dgm:chMax val="1"/>
          <dgm:chPref val="1"/>
          <dgm:bulletEnabled val="1"/>
        </dgm:presLayoutVars>
      </dgm:prSet>
      <dgm:spPr/>
    </dgm:pt>
    <dgm:pt modelId="{C57F095C-D392-4DF1-8FBB-9D795D0570B7}" type="pres">
      <dgm:prSet presAssocID="{42DDB17B-32B6-4380-AEA0-A9CDCE0F4C58}" presName="Accent3" presStyleCnt="0"/>
      <dgm:spPr/>
    </dgm:pt>
    <dgm:pt modelId="{339FCDE6-ACB1-4FC6-B770-034DE4C59DA1}" type="pres">
      <dgm:prSet presAssocID="{42DDB17B-32B6-4380-AEA0-A9CDCE0F4C58}" presName="Accent" presStyleLbl="node1" presStyleIdx="2" presStyleCnt="3"/>
      <dgm:spPr/>
    </dgm:pt>
    <dgm:pt modelId="{4708EA16-D5C5-4EE2-8A83-5B988D03B274}" type="pres">
      <dgm:prSet presAssocID="{42DDB17B-32B6-4380-AEA0-A9CDCE0F4C58}" presName="Child3" presStyleLbl="revTx" presStyleIdx="4" presStyleCnt="6">
        <dgm:presLayoutVars>
          <dgm:chMax val="0"/>
          <dgm:chPref val="0"/>
          <dgm:bulletEnabled val="1"/>
        </dgm:presLayoutVars>
      </dgm:prSet>
      <dgm:spPr/>
    </dgm:pt>
    <dgm:pt modelId="{6AED50E6-1C35-4B77-9E90-501897F8F6D8}" type="pres">
      <dgm:prSet presAssocID="{42DDB17B-32B6-4380-AEA0-A9CDCE0F4C58}" presName="Parent3" presStyleLbl="revTx" presStyleIdx="5" presStyleCnt="6">
        <dgm:presLayoutVars>
          <dgm:chMax val="1"/>
          <dgm:chPref val="1"/>
          <dgm:bulletEnabled val="1"/>
        </dgm:presLayoutVars>
      </dgm:prSet>
      <dgm:spPr/>
    </dgm:pt>
  </dgm:ptLst>
  <dgm:cxnLst>
    <dgm:cxn modelId="{3064ED05-7C34-49F7-BF9D-60BA36B6C51D}" type="presOf" srcId="{9EFDE1E0-36B2-42FD-8BC1-DEC0FAC5CDC6}" destId="{0746AFD6-81AF-4A03-965B-E5FD2AC99902}" srcOrd="0" destOrd="0" presId="urn:microsoft.com/office/officeart/2009/layout/CircleArrowProcess"/>
    <dgm:cxn modelId="{08A1E01B-B7BD-45E6-B736-DFCFED367A8B}" type="presOf" srcId="{12A28CF0-4E84-404B-BD05-C93E11DD70AF}" destId="{4708EA16-D5C5-4EE2-8A83-5B988D03B274}" srcOrd="0" destOrd="1" presId="urn:microsoft.com/office/officeart/2009/layout/CircleArrowProcess"/>
    <dgm:cxn modelId="{6826F124-D552-49ED-8D68-8D170C587EC1}" type="presOf" srcId="{AD13CCF9-E354-4373-B687-C856736F1065}" destId="{47FC99C1-6CDC-4E5F-82DC-8138B26E8725}" srcOrd="0" destOrd="1" presId="urn:microsoft.com/office/officeart/2009/layout/CircleArrowProcess"/>
    <dgm:cxn modelId="{14375E2C-D6C5-479B-8407-A7D83D76E72A}" srcId="{70FEEDF0-9ED0-4D7F-AB97-F24DEA096723}" destId="{2A852870-B74D-459C-8F84-EFB9808C8E9B}" srcOrd="1" destOrd="0" parTransId="{00FC1841-EBE5-4A0F-B55B-2B7C57776B9B}" sibTransId="{D9151988-DAC2-4D34-9322-F9B44F78873D}"/>
    <dgm:cxn modelId="{C9004133-AF49-44B6-88B8-57CEDE8D6FE3}" type="presOf" srcId="{902514D4-9367-48BD-AB98-415C361E8095}" destId="{4E0AE086-AABF-4A0E-98D0-5626D79C154F}" srcOrd="0" destOrd="0" presId="urn:microsoft.com/office/officeart/2009/layout/CircleArrowProcess"/>
    <dgm:cxn modelId="{9899A139-F359-4E6E-BE42-CED9B92A034E}" type="presOf" srcId="{2A852870-B74D-459C-8F84-EFB9808C8E9B}" destId="{82171282-A646-4576-AB4C-5C8A06136ED3}" srcOrd="0" destOrd="1" presId="urn:microsoft.com/office/officeart/2009/layout/CircleArrowProcess"/>
    <dgm:cxn modelId="{21EFD43D-4327-44DA-9B9E-C6C681F1369C}" type="presOf" srcId="{3983B1D4-E9F3-40E6-BD23-7E703B845062}" destId="{82171282-A646-4576-AB4C-5C8A06136ED3}" srcOrd="0" destOrd="0" presId="urn:microsoft.com/office/officeart/2009/layout/CircleArrowProcess"/>
    <dgm:cxn modelId="{829E3364-7A75-4A52-8D3C-35B0E3BB7D32}" type="presOf" srcId="{81D6D67D-53AE-4820-9DCF-7693A7DC6D1A}" destId="{82171282-A646-4576-AB4C-5C8A06136ED3}" srcOrd="0" destOrd="2" presId="urn:microsoft.com/office/officeart/2009/layout/CircleArrowProcess"/>
    <dgm:cxn modelId="{E25AD94A-BD2E-48AE-BD3D-D5B593C9C717}" srcId="{70FEEDF0-9ED0-4D7F-AB97-F24DEA096723}" destId="{81D6D67D-53AE-4820-9DCF-7693A7DC6D1A}" srcOrd="2" destOrd="0" parTransId="{CA29A2F1-1A71-47E9-AEFC-A5A5A04F6C0D}" sibTransId="{39C9B511-59A4-4A52-AF3B-4FAD39BE998F}"/>
    <dgm:cxn modelId="{0240566B-928D-42F9-A765-C591809AAE33}" srcId="{902514D4-9367-48BD-AB98-415C361E8095}" destId="{32EDCF16-5AA6-464A-B649-4803504CAE86}" srcOrd="2" destOrd="0" parTransId="{A1499DA9-EC04-43E6-85A8-39036BA31592}" sibTransId="{E4012107-EDD2-401B-96BA-C98454E188FA}"/>
    <dgm:cxn modelId="{664DFF4C-E1B0-4AE3-9A2D-2413214F1402}" srcId="{902514D4-9367-48BD-AB98-415C361E8095}" destId="{BCC44E0D-2E84-42AD-BFBC-B1DB0B59B688}" srcOrd="0" destOrd="0" parTransId="{7E0E6D07-FB18-4817-BC96-566987AEC0E5}" sibTransId="{B6560097-BCA9-4F02-8ED2-12737AEC23F1}"/>
    <dgm:cxn modelId="{26755254-41E9-4B8D-9575-AED9C008015C}" srcId="{9EFDE1E0-36B2-42FD-8BC1-DEC0FAC5CDC6}" destId="{70FEEDF0-9ED0-4D7F-AB97-F24DEA096723}" srcOrd="0" destOrd="0" parTransId="{6A0DD80F-58E3-4F5A-8C14-0C7F080FC469}" sibTransId="{5AEE57B6-452E-4D6B-9FEC-128B713CC6B5}"/>
    <dgm:cxn modelId="{84A39D74-ACD5-4AD1-8DF9-A4C64E2726E0}" type="presOf" srcId="{42DDB17B-32B6-4380-AEA0-A9CDCE0F4C58}" destId="{6AED50E6-1C35-4B77-9E90-501897F8F6D8}" srcOrd="0" destOrd="0" presId="urn:microsoft.com/office/officeart/2009/layout/CircleArrowProcess"/>
    <dgm:cxn modelId="{EC73D28B-E1B0-4A21-84D6-9486C56E714D}" srcId="{9EFDE1E0-36B2-42FD-8BC1-DEC0FAC5CDC6}" destId="{902514D4-9367-48BD-AB98-415C361E8095}" srcOrd="1" destOrd="0" parTransId="{8583B2DE-149D-4FA0-B8A4-627F65C95D74}" sibTransId="{E602F495-06AD-4078-A149-C6C8558402F7}"/>
    <dgm:cxn modelId="{103B6B91-8CC9-4D40-B800-3DD59F11CB88}" srcId="{9EFDE1E0-36B2-42FD-8BC1-DEC0FAC5CDC6}" destId="{42DDB17B-32B6-4380-AEA0-A9CDCE0F4C58}" srcOrd="2" destOrd="0" parTransId="{0542F929-D3C4-4E9C-A3C8-6EF7FF18FFBD}" sibTransId="{B503D57E-B88B-42C1-9990-439FB88B1A35}"/>
    <dgm:cxn modelId="{B01C33A7-8A0C-4A88-A482-547561053F08}" type="presOf" srcId="{70FEEDF0-9ED0-4D7F-AB97-F24DEA096723}" destId="{2B9101F4-B5D1-4AB7-BC83-753D06A88415}" srcOrd="0" destOrd="0" presId="urn:microsoft.com/office/officeart/2009/layout/CircleArrowProcess"/>
    <dgm:cxn modelId="{EE2D7EB0-2491-4620-9484-128EFCB0CCFB}" srcId="{70FEEDF0-9ED0-4D7F-AB97-F24DEA096723}" destId="{3983B1D4-E9F3-40E6-BD23-7E703B845062}" srcOrd="0" destOrd="0" parTransId="{4F492F41-738A-495A-BD66-62C92425C206}" sibTransId="{C87237CF-A497-41CE-A1FA-5B148B026A29}"/>
    <dgm:cxn modelId="{716BD3C1-0FA4-44F0-91E6-F8B446A67E49}" type="presOf" srcId="{BCC44E0D-2E84-42AD-BFBC-B1DB0B59B688}" destId="{47FC99C1-6CDC-4E5F-82DC-8138B26E8725}" srcOrd="0" destOrd="0" presId="urn:microsoft.com/office/officeart/2009/layout/CircleArrowProcess"/>
    <dgm:cxn modelId="{212F9BCB-0BE8-4984-85D4-24CD92875557}" type="presOf" srcId="{7B4759E5-D090-4169-B095-7F93192E3AD7}" destId="{4708EA16-D5C5-4EE2-8A83-5B988D03B274}" srcOrd="0" destOrd="2" presId="urn:microsoft.com/office/officeart/2009/layout/CircleArrowProcess"/>
    <dgm:cxn modelId="{EDDAC9D5-C3EF-4E7B-B964-9C3CAD533FE4}" srcId="{902514D4-9367-48BD-AB98-415C361E8095}" destId="{AD13CCF9-E354-4373-B687-C856736F1065}" srcOrd="1" destOrd="0" parTransId="{59230521-6941-404E-AB39-FD1E0D3BFD4D}" sibTransId="{B99B1752-3797-4E89-9B32-F8A8B0A94AC1}"/>
    <dgm:cxn modelId="{91D1D1E1-44B5-4F8E-8C6F-0F363853E815}" type="presOf" srcId="{32EDCF16-5AA6-464A-B649-4803504CAE86}" destId="{47FC99C1-6CDC-4E5F-82DC-8138B26E8725}" srcOrd="0" destOrd="2" presId="urn:microsoft.com/office/officeart/2009/layout/CircleArrowProcess"/>
    <dgm:cxn modelId="{8CEF87E4-4159-499F-BEFD-0ED5C9C21682}" srcId="{42DDB17B-32B6-4380-AEA0-A9CDCE0F4C58}" destId="{7B4759E5-D090-4169-B095-7F93192E3AD7}" srcOrd="2" destOrd="0" parTransId="{DAE1DC3E-CC13-48D5-A225-19A62ED36208}" sibTransId="{4995E391-0564-443E-81BB-2C903CC1624C}"/>
    <dgm:cxn modelId="{D9AB0AE6-F18B-4A70-BFB4-908F5D928CC4}" srcId="{42DDB17B-32B6-4380-AEA0-A9CDCE0F4C58}" destId="{8DC3B0AC-5266-485C-BEE0-5EA316ED6351}" srcOrd="0" destOrd="0" parTransId="{4AF62E0A-68C0-4E36-A271-5E981705ABD4}" sibTransId="{09B5E930-7BFA-4193-A015-8BA2F8D85EED}"/>
    <dgm:cxn modelId="{297128EE-1E8D-4F19-99A9-24D20B8B8DEE}" srcId="{42DDB17B-32B6-4380-AEA0-A9CDCE0F4C58}" destId="{12A28CF0-4E84-404B-BD05-C93E11DD70AF}" srcOrd="1" destOrd="0" parTransId="{A8D02A92-D95A-43FA-89EC-C2659BCB74B4}" sibTransId="{8CF69FEC-4148-4199-8D68-EFD55841612F}"/>
    <dgm:cxn modelId="{1B293EFC-EB57-4EFF-B746-5E727D2F34A8}" type="presOf" srcId="{8DC3B0AC-5266-485C-BEE0-5EA316ED6351}" destId="{4708EA16-D5C5-4EE2-8A83-5B988D03B274}" srcOrd="0" destOrd="0" presId="urn:microsoft.com/office/officeart/2009/layout/CircleArrowProcess"/>
    <dgm:cxn modelId="{F80B6E4E-8530-407B-B095-0491343B2370}" type="presParOf" srcId="{0746AFD6-81AF-4A03-965B-E5FD2AC99902}" destId="{B8A5ADE6-C095-47F2-9BD8-3724EF926095}" srcOrd="0" destOrd="0" presId="urn:microsoft.com/office/officeart/2009/layout/CircleArrowProcess"/>
    <dgm:cxn modelId="{F4038CEC-1F82-4468-9968-6BDEB5BCB1D6}" type="presParOf" srcId="{B8A5ADE6-C095-47F2-9BD8-3724EF926095}" destId="{8BB83C97-51F0-45C6-863A-E48679F22BC5}" srcOrd="0" destOrd="0" presId="urn:microsoft.com/office/officeart/2009/layout/CircleArrowProcess"/>
    <dgm:cxn modelId="{55DC85B6-6B38-4AB7-9B24-C2B37206D323}" type="presParOf" srcId="{0746AFD6-81AF-4A03-965B-E5FD2AC99902}" destId="{82171282-A646-4576-AB4C-5C8A06136ED3}" srcOrd="1" destOrd="0" presId="urn:microsoft.com/office/officeart/2009/layout/CircleArrowProcess"/>
    <dgm:cxn modelId="{0845DD23-B2D5-47E4-8AF6-83BE4803B21A}" type="presParOf" srcId="{0746AFD6-81AF-4A03-965B-E5FD2AC99902}" destId="{2B9101F4-B5D1-4AB7-BC83-753D06A88415}" srcOrd="2" destOrd="0" presId="urn:microsoft.com/office/officeart/2009/layout/CircleArrowProcess"/>
    <dgm:cxn modelId="{66DC735F-DB28-4FEE-93F9-5048A090D69D}" type="presParOf" srcId="{0746AFD6-81AF-4A03-965B-E5FD2AC99902}" destId="{49C4C8C0-A665-47B8-AD0B-A80BD66447C9}" srcOrd="3" destOrd="0" presId="urn:microsoft.com/office/officeart/2009/layout/CircleArrowProcess"/>
    <dgm:cxn modelId="{ADACEFE1-C8DE-4AB6-BA9A-19D8325C4383}" type="presParOf" srcId="{49C4C8C0-A665-47B8-AD0B-A80BD66447C9}" destId="{12D2183B-C8C1-4ADD-8BFA-63A0024D79DB}" srcOrd="0" destOrd="0" presId="urn:microsoft.com/office/officeart/2009/layout/CircleArrowProcess"/>
    <dgm:cxn modelId="{838A538F-2E84-46BF-872C-80FD5A39DBA8}" type="presParOf" srcId="{0746AFD6-81AF-4A03-965B-E5FD2AC99902}" destId="{47FC99C1-6CDC-4E5F-82DC-8138B26E8725}" srcOrd="4" destOrd="0" presId="urn:microsoft.com/office/officeart/2009/layout/CircleArrowProcess"/>
    <dgm:cxn modelId="{303E99D1-4CC8-46C8-A33D-6B8C0A7640B1}" type="presParOf" srcId="{0746AFD6-81AF-4A03-965B-E5FD2AC99902}" destId="{4E0AE086-AABF-4A0E-98D0-5626D79C154F}" srcOrd="5" destOrd="0" presId="urn:microsoft.com/office/officeart/2009/layout/CircleArrowProcess"/>
    <dgm:cxn modelId="{66C1CF45-28B5-44CB-9914-F31D55E6D8F7}" type="presParOf" srcId="{0746AFD6-81AF-4A03-965B-E5FD2AC99902}" destId="{C57F095C-D392-4DF1-8FBB-9D795D0570B7}" srcOrd="6" destOrd="0" presId="urn:microsoft.com/office/officeart/2009/layout/CircleArrowProcess"/>
    <dgm:cxn modelId="{34B40DFA-A669-4C4C-A55C-62901B802886}" type="presParOf" srcId="{C57F095C-D392-4DF1-8FBB-9D795D0570B7}" destId="{339FCDE6-ACB1-4FC6-B770-034DE4C59DA1}" srcOrd="0" destOrd="0" presId="urn:microsoft.com/office/officeart/2009/layout/CircleArrowProcess"/>
    <dgm:cxn modelId="{959CB7DB-2576-45B4-B9B4-C093197DB65B}" type="presParOf" srcId="{0746AFD6-81AF-4A03-965B-E5FD2AC99902}" destId="{4708EA16-D5C5-4EE2-8A83-5B988D03B274}" srcOrd="7" destOrd="0" presId="urn:microsoft.com/office/officeart/2009/layout/CircleArrowProcess"/>
    <dgm:cxn modelId="{95C9BE3F-FA1A-4075-9B50-A143EF2A8060}" type="presParOf" srcId="{0746AFD6-81AF-4A03-965B-E5FD2AC99902}" destId="{6AED50E6-1C35-4B77-9E90-501897F8F6D8}" srcOrd="8"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FDE1E0-36B2-42FD-8BC1-DEC0FAC5CDC6}" type="doc">
      <dgm:prSet loTypeId="urn:microsoft.com/office/officeart/2005/8/layout/cycle5" loCatId="cycle" qsTypeId="urn:microsoft.com/office/officeart/2005/8/quickstyle/simple5" qsCatId="simple" csTypeId="urn:microsoft.com/office/officeart/2005/8/colors/colorful1" csCatId="colorful" phldr="1"/>
      <dgm:spPr/>
      <dgm:t>
        <a:bodyPr/>
        <a:lstStyle/>
        <a:p>
          <a:endParaRPr lang="en-US"/>
        </a:p>
      </dgm:t>
    </dgm:pt>
    <dgm:pt modelId="{70FEEDF0-9ED0-4D7F-AB97-F24DEA096723}">
      <dgm:prSet phldrT="[Text]" custT="1"/>
      <dgm:spPr/>
      <dgm:t>
        <a:bodyPr/>
        <a:lstStyle/>
        <a:p>
          <a:r>
            <a:rPr lang="en-US" sz="1400" b="1" dirty="0">
              <a:solidFill>
                <a:schemeClr val="tx1"/>
              </a:solidFill>
              <a:latin typeface="Chronicle Office" pitchFamily="2" charset="0"/>
            </a:rPr>
            <a:t>Investors</a:t>
          </a:r>
        </a:p>
      </dgm:t>
    </dgm:pt>
    <dgm:pt modelId="{6A0DD80F-58E3-4F5A-8C14-0C7F080FC469}" type="parTrans" cxnId="{26755254-41E9-4B8D-9575-AED9C008015C}">
      <dgm:prSet/>
      <dgm:spPr/>
      <dgm:t>
        <a:bodyPr/>
        <a:lstStyle/>
        <a:p>
          <a:endParaRPr lang="en-US"/>
        </a:p>
      </dgm:t>
    </dgm:pt>
    <dgm:pt modelId="{5AEE57B6-452E-4D6B-9FEC-128B713CC6B5}" type="sibTrans" cxnId="{26755254-41E9-4B8D-9575-AED9C008015C}">
      <dgm:prSet>
        <dgm:style>
          <a:lnRef idx="3">
            <a:schemeClr val="accent2"/>
          </a:lnRef>
          <a:fillRef idx="0">
            <a:schemeClr val="accent2"/>
          </a:fillRef>
          <a:effectRef idx="2">
            <a:schemeClr val="accent2"/>
          </a:effectRef>
          <a:fontRef idx="minor">
            <a:schemeClr val="tx1"/>
          </a:fontRef>
        </dgm:style>
      </dgm:prSet>
      <dgm:spPr/>
      <dgm:t>
        <a:bodyPr/>
        <a:lstStyle/>
        <a:p>
          <a:endParaRPr lang="en-US"/>
        </a:p>
      </dgm:t>
    </dgm:pt>
    <dgm:pt modelId="{567A9AA0-4EFF-489E-B69B-1846CC42A3EA}">
      <dgm:prSet phldrT="[Text]" custT="1"/>
      <dgm:spPr/>
      <dgm:t>
        <a:bodyPr/>
        <a:lstStyle/>
        <a:p>
          <a:r>
            <a:rPr lang="en-US" sz="1400" dirty="0">
              <a:solidFill>
                <a:schemeClr val="tx1"/>
              </a:solidFill>
              <a:latin typeface="Chronicle Office" pitchFamily="2" charset="0"/>
            </a:rPr>
            <a:t>Foundations</a:t>
          </a:r>
        </a:p>
      </dgm:t>
    </dgm:pt>
    <dgm:pt modelId="{551746CE-335F-47A5-BE22-D31DD25D792F}" type="parTrans" cxnId="{7CE0DFBC-F10D-4E3F-86E4-F456B32F8623}">
      <dgm:prSet/>
      <dgm:spPr/>
      <dgm:t>
        <a:bodyPr/>
        <a:lstStyle/>
        <a:p>
          <a:endParaRPr lang="en-US"/>
        </a:p>
      </dgm:t>
    </dgm:pt>
    <dgm:pt modelId="{08B723BD-56FA-4B00-963C-5495908FCA47}" type="sibTrans" cxnId="{7CE0DFBC-F10D-4E3F-86E4-F456B32F8623}">
      <dgm:prSet/>
      <dgm:spPr/>
      <dgm:t>
        <a:bodyPr/>
        <a:lstStyle/>
        <a:p>
          <a:endParaRPr lang="en-US"/>
        </a:p>
      </dgm:t>
    </dgm:pt>
    <dgm:pt modelId="{132F6DB7-D0F8-4789-B768-3D4496B59308}">
      <dgm:prSet phldrT="[Text]" custT="1"/>
      <dgm:spPr/>
      <dgm:t>
        <a:bodyPr/>
        <a:lstStyle/>
        <a:p>
          <a:r>
            <a:rPr lang="en-US" sz="1400" dirty="0" err="1">
              <a:solidFill>
                <a:schemeClr val="tx1"/>
              </a:solidFill>
              <a:latin typeface="Chronicle Office" pitchFamily="2" charset="0"/>
            </a:rPr>
            <a:t>NatureVest</a:t>
          </a:r>
          <a:r>
            <a:rPr lang="en-US" sz="1100" dirty="0">
              <a:solidFill>
                <a:schemeClr val="tx1"/>
              </a:solidFill>
              <a:latin typeface="Chronicle Office" pitchFamily="2" charset="0"/>
            </a:rPr>
            <a:t> </a:t>
          </a:r>
        </a:p>
      </dgm:t>
    </dgm:pt>
    <dgm:pt modelId="{0E2BF83F-7900-4955-A0A0-6A9C24CE1D3D}" type="parTrans" cxnId="{DDFC23FD-890C-46B6-A3D8-37C8301BEC89}">
      <dgm:prSet/>
      <dgm:spPr/>
      <dgm:t>
        <a:bodyPr/>
        <a:lstStyle/>
        <a:p>
          <a:endParaRPr lang="en-US"/>
        </a:p>
      </dgm:t>
    </dgm:pt>
    <dgm:pt modelId="{F9EF6432-012B-49F9-8DEA-5E3E76BA5DD1}" type="sibTrans" cxnId="{DDFC23FD-890C-46B6-A3D8-37C8301BEC89}">
      <dgm:prSet/>
      <dgm:spPr/>
      <dgm:t>
        <a:bodyPr/>
        <a:lstStyle/>
        <a:p>
          <a:endParaRPr lang="en-US"/>
        </a:p>
      </dgm:t>
    </dgm:pt>
    <dgm:pt modelId="{ECA3384A-B5F3-4FDF-8F5B-7063038B6F7E}">
      <dgm:prSet phldrT="[Text]" custT="1"/>
      <dgm:spPr/>
      <dgm:t>
        <a:bodyPr/>
        <a:lstStyle/>
        <a:p>
          <a:r>
            <a:rPr lang="en-US" sz="1400" dirty="0">
              <a:solidFill>
                <a:schemeClr val="tx1"/>
              </a:solidFill>
              <a:latin typeface="Chronicle Office" pitchFamily="2" charset="0"/>
            </a:rPr>
            <a:t>Impact Investors </a:t>
          </a:r>
        </a:p>
      </dgm:t>
    </dgm:pt>
    <dgm:pt modelId="{D7A3F99C-6747-4E93-AD08-0F524D640E13}" type="parTrans" cxnId="{E4B1C865-0F0A-4978-9230-183EDC735C0D}">
      <dgm:prSet/>
      <dgm:spPr/>
      <dgm:t>
        <a:bodyPr/>
        <a:lstStyle/>
        <a:p>
          <a:endParaRPr lang="en-US"/>
        </a:p>
      </dgm:t>
    </dgm:pt>
    <dgm:pt modelId="{699CB9E3-E37F-4F6E-8A5D-8A9E4059965F}" type="sibTrans" cxnId="{E4B1C865-0F0A-4978-9230-183EDC735C0D}">
      <dgm:prSet/>
      <dgm:spPr/>
      <dgm:t>
        <a:bodyPr/>
        <a:lstStyle/>
        <a:p>
          <a:endParaRPr lang="en-US"/>
        </a:p>
      </dgm:t>
    </dgm:pt>
    <dgm:pt modelId="{902514D4-9367-48BD-AB98-415C361E8095}">
      <dgm:prSet phldrT="[Text]"/>
      <dgm:spPr/>
      <dgm:t>
        <a:bodyPr/>
        <a:lstStyle/>
        <a:p>
          <a:r>
            <a:rPr lang="en-US" sz="1500" b="1" dirty="0">
              <a:solidFill>
                <a:schemeClr val="tx1"/>
              </a:solidFill>
              <a:latin typeface="Chronicle Office" pitchFamily="2" charset="0"/>
            </a:rPr>
            <a:t>Service Providers</a:t>
          </a:r>
        </a:p>
      </dgm:t>
    </dgm:pt>
    <dgm:pt modelId="{E602F495-06AD-4078-A149-C6C8558402F7}" type="sibTrans" cxnId="{EC73D28B-E1B0-4A21-84D6-9486C56E714D}">
      <dgm:prSet>
        <dgm:style>
          <a:lnRef idx="3">
            <a:schemeClr val="accent3"/>
          </a:lnRef>
          <a:fillRef idx="0">
            <a:schemeClr val="accent3"/>
          </a:fillRef>
          <a:effectRef idx="2">
            <a:schemeClr val="accent3"/>
          </a:effectRef>
          <a:fontRef idx="minor">
            <a:schemeClr val="tx1"/>
          </a:fontRef>
        </dgm:style>
      </dgm:prSet>
      <dgm:spPr/>
      <dgm:t>
        <a:bodyPr/>
        <a:lstStyle/>
        <a:p>
          <a:endParaRPr lang="en-US"/>
        </a:p>
      </dgm:t>
    </dgm:pt>
    <dgm:pt modelId="{8583B2DE-149D-4FA0-B8A4-627F65C95D74}" type="parTrans" cxnId="{EC73D28B-E1B0-4A21-84D6-9486C56E714D}">
      <dgm:prSet/>
      <dgm:spPr/>
      <dgm:t>
        <a:bodyPr/>
        <a:lstStyle/>
        <a:p>
          <a:endParaRPr lang="en-US"/>
        </a:p>
      </dgm:t>
    </dgm:pt>
    <dgm:pt modelId="{BCC44E0D-2E84-42AD-BFBC-B1DB0B59B688}">
      <dgm:prSet phldrT="[Text]" custT="1"/>
      <dgm:spPr/>
      <dgm:t>
        <a:bodyPr/>
        <a:lstStyle/>
        <a:p>
          <a:r>
            <a:rPr lang="en-US" sz="1400" dirty="0">
              <a:solidFill>
                <a:schemeClr val="tx1"/>
              </a:solidFill>
              <a:latin typeface="Chronicle Office" pitchFamily="2" charset="0"/>
            </a:rPr>
            <a:t>Water Fund</a:t>
          </a:r>
        </a:p>
      </dgm:t>
    </dgm:pt>
    <dgm:pt modelId="{B6560097-BCA9-4F02-8ED2-12737AEC23F1}" type="sibTrans" cxnId="{664DFF4C-E1B0-4AE3-9A2D-2413214F1402}">
      <dgm:prSet/>
      <dgm:spPr/>
      <dgm:t>
        <a:bodyPr/>
        <a:lstStyle/>
        <a:p>
          <a:endParaRPr lang="en-US"/>
        </a:p>
      </dgm:t>
    </dgm:pt>
    <dgm:pt modelId="{7E0E6D07-FB18-4817-BC96-566987AEC0E5}" type="parTrans" cxnId="{664DFF4C-E1B0-4AE3-9A2D-2413214F1402}">
      <dgm:prSet/>
      <dgm:spPr/>
      <dgm:t>
        <a:bodyPr/>
        <a:lstStyle/>
        <a:p>
          <a:endParaRPr lang="en-US"/>
        </a:p>
      </dgm:t>
    </dgm:pt>
    <dgm:pt modelId="{AD13CCF9-E354-4373-B687-C856736F1065}">
      <dgm:prSet phldrT="[Text]" custT="1"/>
      <dgm:spPr/>
      <dgm:t>
        <a:bodyPr/>
        <a:lstStyle/>
        <a:p>
          <a:r>
            <a:rPr lang="en-US" sz="1400" dirty="0">
              <a:solidFill>
                <a:schemeClr val="tx1"/>
              </a:solidFill>
              <a:latin typeface="Chronicle Office" pitchFamily="2" charset="0"/>
            </a:rPr>
            <a:t>Conservation Partners</a:t>
          </a:r>
        </a:p>
      </dgm:t>
    </dgm:pt>
    <dgm:pt modelId="{B99B1752-3797-4E89-9B32-F8A8B0A94AC1}" type="sibTrans" cxnId="{EDDAC9D5-C3EF-4E7B-B964-9C3CAD533FE4}">
      <dgm:prSet/>
      <dgm:spPr/>
      <dgm:t>
        <a:bodyPr/>
        <a:lstStyle/>
        <a:p>
          <a:endParaRPr lang="en-US"/>
        </a:p>
      </dgm:t>
    </dgm:pt>
    <dgm:pt modelId="{59230521-6941-404E-AB39-FD1E0D3BFD4D}" type="parTrans" cxnId="{EDDAC9D5-C3EF-4E7B-B964-9C3CAD533FE4}">
      <dgm:prSet/>
      <dgm:spPr/>
      <dgm:t>
        <a:bodyPr/>
        <a:lstStyle/>
        <a:p>
          <a:endParaRPr lang="en-US"/>
        </a:p>
      </dgm:t>
    </dgm:pt>
    <dgm:pt modelId="{32EDCF16-5AA6-464A-B649-4803504CAE86}">
      <dgm:prSet phldrT="[Text]" custT="1"/>
      <dgm:spPr/>
      <dgm:t>
        <a:bodyPr/>
        <a:lstStyle/>
        <a:p>
          <a:r>
            <a:rPr lang="en-US" sz="1400" dirty="0">
              <a:solidFill>
                <a:schemeClr val="tx1"/>
              </a:solidFill>
              <a:latin typeface="Chronicle Office" pitchFamily="2" charset="0"/>
            </a:rPr>
            <a:t>Farmers</a:t>
          </a:r>
        </a:p>
      </dgm:t>
    </dgm:pt>
    <dgm:pt modelId="{E4012107-EDD2-401B-96BA-C98454E188FA}" type="sibTrans" cxnId="{0240566B-928D-42F9-A765-C591809AAE33}">
      <dgm:prSet/>
      <dgm:spPr/>
      <dgm:t>
        <a:bodyPr/>
        <a:lstStyle/>
        <a:p>
          <a:endParaRPr lang="en-US"/>
        </a:p>
      </dgm:t>
    </dgm:pt>
    <dgm:pt modelId="{A1499DA9-EC04-43E6-85A8-39036BA31592}" type="parTrans" cxnId="{0240566B-928D-42F9-A765-C591809AAE33}">
      <dgm:prSet/>
      <dgm:spPr/>
      <dgm:t>
        <a:bodyPr/>
        <a:lstStyle/>
        <a:p>
          <a:endParaRPr lang="en-US"/>
        </a:p>
      </dgm:t>
    </dgm:pt>
    <dgm:pt modelId="{42DDB17B-32B6-4380-AEA0-A9CDCE0F4C58}">
      <dgm:prSet phldrT="[Text]"/>
      <dgm:spPr/>
      <dgm:t>
        <a:bodyPr/>
        <a:lstStyle/>
        <a:p>
          <a:r>
            <a:rPr lang="en-US" b="1" dirty="0">
              <a:solidFill>
                <a:schemeClr val="tx1"/>
              </a:solidFill>
              <a:latin typeface="Chronicle Office" pitchFamily="2" charset="0"/>
            </a:rPr>
            <a:t>Payors</a:t>
          </a:r>
        </a:p>
      </dgm:t>
    </dgm:pt>
    <dgm:pt modelId="{B503D57E-B88B-42C1-9990-439FB88B1A35}" type="sibTrans" cxnId="{103B6B91-8CC9-4D40-B800-3DD59F11CB88}">
      <dgm:prSet>
        <dgm:style>
          <a:lnRef idx="3">
            <a:schemeClr val="accent5"/>
          </a:lnRef>
          <a:fillRef idx="0">
            <a:schemeClr val="accent5"/>
          </a:fillRef>
          <a:effectRef idx="2">
            <a:schemeClr val="accent5"/>
          </a:effectRef>
          <a:fontRef idx="minor">
            <a:schemeClr val="tx1"/>
          </a:fontRef>
        </dgm:style>
      </dgm:prSet>
      <dgm:spPr/>
      <dgm:t>
        <a:bodyPr/>
        <a:lstStyle/>
        <a:p>
          <a:endParaRPr lang="en-US"/>
        </a:p>
      </dgm:t>
    </dgm:pt>
    <dgm:pt modelId="{0542F929-D3C4-4E9C-A3C8-6EF7FF18FFBD}" type="parTrans" cxnId="{103B6B91-8CC9-4D40-B800-3DD59F11CB88}">
      <dgm:prSet/>
      <dgm:spPr/>
      <dgm:t>
        <a:bodyPr/>
        <a:lstStyle/>
        <a:p>
          <a:endParaRPr lang="en-US"/>
        </a:p>
      </dgm:t>
    </dgm:pt>
    <dgm:pt modelId="{8DC3B0AC-5266-485C-BEE0-5EA316ED6351}">
      <dgm:prSet phldrT="[Text]"/>
      <dgm:spPr/>
      <dgm:t>
        <a:bodyPr/>
        <a:lstStyle/>
        <a:p>
          <a:r>
            <a:rPr lang="en-US" dirty="0">
              <a:solidFill>
                <a:schemeClr val="tx1"/>
              </a:solidFill>
              <a:latin typeface="Chronicle Office" pitchFamily="2" charset="0"/>
            </a:rPr>
            <a:t>Water Companies</a:t>
          </a:r>
        </a:p>
      </dgm:t>
    </dgm:pt>
    <dgm:pt modelId="{09B5E930-7BFA-4193-A015-8BA2F8D85EED}" type="sibTrans" cxnId="{D9AB0AE6-F18B-4A70-BFB4-908F5D928CC4}">
      <dgm:prSet/>
      <dgm:spPr/>
      <dgm:t>
        <a:bodyPr/>
        <a:lstStyle/>
        <a:p>
          <a:endParaRPr lang="en-US"/>
        </a:p>
      </dgm:t>
    </dgm:pt>
    <dgm:pt modelId="{4AF62E0A-68C0-4E36-A271-5E981705ABD4}" type="parTrans" cxnId="{D9AB0AE6-F18B-4A70-BFB4-908F5D928CC4}">
      <dgm:prSet/>
      <dgm:spPr/>
      <dgm:t>
        <a:bodyPr/>
        <a:lstStyle/>
        <a:p>
          <a:endParaRPr lang="en-US"/>
        </a:p>
      </dgm:t>
    </dgm:pt>
    <dgm:pt modelId="{12A28CF0-4E84-404B-BD05-C93E11DD70AF}">
      <dgm:prSet phldrT="[Text]"/>
      <dgm:spPr/>
      <dgm:t>
        <a:bodyPr/>
        <a:lstStyle/>
        <a:p>
          <a:r>
            <a:rPr lang="en-US" dirty="0">
              <a:solidFill>
                <a:schemeClr val="tx1"/>
              </a:solidFill>
              <a:latin typeface="Chronicle Office" pitchFamily="2" charset="0"/>
            </a:rPr>
            <a:t>Municipalities</a:t>
          </a:r>
        </a:p>
      </dgm:t>
    </dgm:pt>
    <dgm:pt modelId="{8CF69FEC-4148-4199-8D68-EFD55841612F}" type="sibTrans" cxnId="{297128EE-1E8D-4F19-99A9-24D20B8B8DEE}">
      <dgm:prSet/>
      <dgm:spPr/>
      <dgm:t>
        <a:bodyPr/>
        <a:lstStyle/>
        <a:p>
          <a:endParaRPr lang="en-US"/>
        </a:p>
      </dgm:t>
    </dgm:pt>
    <dgm:pt modelId="{A8D02A92-D95A-43FA-89EC-C2659BCB74B4}" type="parTrans" cxnId="{297128EE-1E8D-4F19-99A9-24D20B8B8DEE}">
      <dgm:prSet/>
      <dgm:spPr/>
      <dgm:t>
        <a:bodyPr/>
        <a:lstStyle/>
        <a:p>
          <a:endParaRPr lang="en-US"/>
        </a:p>
      </dgm:t>
    </dgm:pt>
    <dgm:pt modelId="{C817D810-4C18-4DF9-BA9E-586717D900D0}">
      <dgm:prSet phldrT="[Text]"/>
      <dgm:spPr/>
      <dgm:t>
        <a:bodyPr/>
        <a:lstStyle/>
        <a:p>
          <a:r>
            <a:rPr lang="en-US" b="1" dirty="0">
              <a:solidFill>
                <a:schemeClr val="tx1"/>
              </a:solidFill>
              <a:latin typeface="Chronicle Office" pitchFamily="2" charset="0"/>
            </a:rPr>
            <a:t>Verified Performance Metric</a:t>
          </a:r>
        </a:p>
      </dgm:t>
    </dgm:pt>
    <dgm:pt modelId="{31B8E7C0-FC26-46BD-8487-06E4A744BC9C}" type="sibTrans" cxnId="{41D9B069-2289-48D6-B6CF-9890FAA3E42F}">
      <dgm:prSet>
        <dgm:style>
          <a:lnRef idx="3">
            <a:schemeClr val="accent4"/>
          </a:lnRef>
          <a:fillRef idx="0">
            <a:schemeClr val="accent4"/>
          </a:fillRef>
          <a:effectRef idx="2">
            <a:schemeClr val="accent4"/>
          </a:effectRef>
          <a:fontRef idx="minor">
            <a:schemeClr val="tx1"/>
          </a:fontRef>
        </dgm:style>
      </dgm:prSet>
      <dgm:spPr/>
      <dgm:t>
        <a:bodyPr/>
        <a:lstStyle/>
        <a:p>
          <a:endParaRPr lang="en-US"/>
        </a:p>
      </dgm:t>
    </dgm:pt>
    <dgm:pt modelId="{A909FDA8-EAA4-43B6-BC9E-39AB95FDC3D8}" type="parTrans" cxnId="{41D9B069-2289-48D6-B6CF-9890FAA3E42F}">
      <dgm:prSet/>
      <dgm:spPr/>
      <dgm:t>
        <a:bodyPr/>
        <a:lstStyle/>
        <a:p>
          <a:endParaRPr lang="en-US"/>
        </a:p>
      </dgm:t>
    </dgm:pt>
    <dgm:pt modelId="{7B4759E5-D090-4169-B095-7F93192E3AD7}">
      <dgm:prSet phldrT="[Text]"/>
      <dgm:spPr/>
      <dgm:t>
        <a:bodyPr/>
        <a:lstStyle/>
        <a:p>
          <a:r>
            <a:rPr lang="en-US" dirty="0">
              <a:solidFill>
                <a:schemeClr val="tx1"/>
              </a:solidFill>
              <a:latin typeface="Chronicle Office" pitchFamily="2" charset="0"/>
            </a:rPr>
            <a:t>Corporations</a:t>
          </a:r>
        </a:p>
      </dgm:t>
    </dgm:pt>
    <dgm:pt modelId="{4995E391-0564-443E-81BB-2C903CC1624C}" type="sibTrans" cxnId="{8CEF87E4-4159-499F-BEFD-0ED5C9C21682}">
      <dgm:prSet/>
      <dgm:spPr/>
      <dgm:t>
        <a:bodyPr/>
        <a:lstStyle/>
        <a:p>
          <a:endParaRPr lang="en-US"/>
        </a:p>
      </dgm:t>
    </dgm:pt>
    <dgm:pt modelId="{DAE1DC3E-CC13-48D5-A225-19A62ED36208}" type="parTrans" cxnId="{8CEF87E4-4159-499F-BEFD-0ED5C9C21682}">
      <dgm:prSet/>
      <dgm:spPr/>
      <dgm:t>
        <a:bodyPr/>
        <a:lstStyle/>
        <a:p>
          <a:endParaRPr lang="en-US"/>
        </a:p>
      </dgm:t>
    </dgm:pt>
    <dgm:pt modelId="{3B5BD46E-487E-49E4-B86C-110F2BF7402E}" type="pres">
      <dgm:prSet presAssocID="{9EFDE1E0-36B2-42FD-8BC1-DEC0FAC5CDC6}" presName="cycle" presStyleCnt="0">
        <dgm:presLayoutVars>
          <dgm:dir/>
          <dgm:resizeHandles val="exact"/>
        </dgm:presLayoutVars>
      </dgm:prSet>
      <dgm:spPr/>
    </dgm:pt>
    <dgm:pt modelId="{C25D3000-04FC-4887-B6BB-E05D6D5CE183}" type="pres">
      <dgm:prSet presAssocID="{70FEEDF0-9ED0-4D7F-AB97-F24DEA096723}" presName="node" presStyleLbl="node1" presStyleIdx="0" presStyleCnt="4">
        <dgm:presLayoutVars>
          <dgm:bulletEnabled val="1"/>
        </dgm:presLayoutVars>
      </dgm:prSet>
      <dgm:spPr/>
    </dgm:pt>
    <dgm:pt modelId="{48836C41-074C-454B-8C41-3B5120E09861}" type="pres">
      <dgm:prSet presAssocID="{70FEEDF0-9ED0-4D7F-AB97-F24DEA096723}" presName="spNode" presStyleCnt="0"/>
      <dgm:spPr/>
    </dgm:pt>
    <dgm:pt modelId="{E4835F51-3CD2-46A7-A559-02100F0B06A7}" type="pres">
      <dgm:prSet presAssocID="{5AEE57B6-452E-4D6B-9FEC-128B713CC6B5}" presName="sibTrans" presStyleLbl="sibTrans1D1" presStyleIdx="0" presStyleCnt="4"/>
      <dgm:spPr/>
    </dgm:pt>
    <dgm:pt modelId="{CC23BC3D-1D98-4640-A4CC-A48A9D033C04}" type="pres">
      <dgm:prSet presAssocID="{902514D4-9367-48BD-AB98-415C361E8095}" presName="node" presStyleLbl="node1" presStyleIdx="1" presStyleCnt="4">
        <dgm:presLayoutVars>
          <dgm:bulletEnabled val="1"/>
        </dgm:presLayoutVars>
      </dgm:prSet>
      <dgm:spPr/>
    </dgm:pt>
    <dgm:pt modelId="{3697DD88-998D-455A-A239-C08F63581DC7}" type="pres">
      <dgm:prSet presAssocID="{902514D4-9367-48BD-AB98-415C361E8095}" presName="spNode" presStyleCnt="0"/>
      <dgm:spPr/>
    </dgm:pt>
    <dgm:pt modelId="{8DAE3A9B-CE7D-4DD9-937A-7EF327C80D0F}" type="pres">
      <dgm:prSet presAssocID="{E602F495-06AD-4078-A149-C6C8558402F7}" presName="sibTrans" presStyleLbl="sibTrans1D1" presStyleIdx="1" presStyleCnt="4"/>
      <dgm:spPr/>
    </dgm:pt>
    <dgm:pt modelId="{2B0E61C5-240C-423F-A6DF-C20876152107}" type="pres">
      <dgm:prSet presAssocID="{C817D810-4C18-4DF9-BA9E-586717D900D0}" presName="node" presStyleLbl="node1" presStyleIdx="2" presStyleCnt="4">
        <dgm:presLayoutVars>
          <dgm:bulletEnabled val="1"/>
        </dgm:presLayoutVars>
      </dgm:prSet>
      <dgm:spPr/>
    </dgm:pt>
    <dgm:pt modelId="{E55AF770-C029-41F2-BB76-8717284FDD2B}" type="pres">
      <dgm:prSet presAssocID="{C817D810-4C18-4DF9-BA9E-586717D900D0}" presName="spNode" presStyleCnt="0"/>
      <dgm:spPr/>
    </dgm:pt>
    <dgm:pt modelId="{01236526-16B2-4593-ACDE-A44AB1418431}" type="pres">
      <dgm:prSet presAssocID="{31B8E7C0-FC26-46BD-8487-06E4A744BC9C}" presName="sibTrans" presStyleLbl="sibTrans1D1" presStyleIdx="2" presStyleCnt="4"/>
      <dgm:spPr/>
    </dgm:pt>
    <dgm:pt modelId="{E19FBBB6-52C2-4651-B697-597715648DEE}" type="pres">
      <dgm:prSet presAssocID="{42DDB17B-32B6-4380-AEA0-A9CDCE0F4C58}" presName="node" presStyleLbl="node1" presStyleIdx="3" presStyleCnt="4">
        <dgm:presLayoutVars>
          <dgm:bulletEnabled val="1"/>
        </dgm:presLayoutVars>
      </dgm:prSet>
      <dgm:spPr/>
    </dgm:pt>
    <dgm:pt modelId="{E162E259-658C-4C1D-9C15-00D01B6BD656}" type="pres">
      <dgm:prSet presAssocID="{42DDB17B-32B6-4380-AEA0-A9CDCE0F4C58}" presName="spNode" presStyleCnt="0"/>
      <dgm:spPr/>
    </dgm:pt>
    <dgm:pt modelId="{87468680-19DB-4F9B-8A65-ECFED1E4C338}" type="pres">
      <dgm:prSet presAssocID="{B503D57E-B88B-42C1-9990-439FB88B1A35}" presName="sibTrans" presStyleLbl="sibTrans1D1" presStyleIdx="3" presStyleCnt="4"/>
      <dgm:spPr/>
    </dgm:pt>
  </dgm:ptLst>
  <dgm:cxnLst>
    <dgm:cxn modelId="{185C0700-B59E-47A8-9AE4-C4D163E619AC}" type="presOf" srcId="{902514D4-9367-48BD-AB98-415C361E8095}" destId="{CC23BC3D-1D98-4640-A4CC-A48A9D033C04}" srcOrd="0" destOrd="0" presId="urn:microsoft.com/office/officeart/2005/8/layout/cycle5"/>
    <dgm:cxn modelId="{ABC5A117-5250-4F64-ADE4-9BF144040A7F}" type="presOf" srcId="{AD13CCF9-E354-4373-B687-C856736F1065}" destId="{CC23BC3D-1D98-4640-A4CC-A48A9D033C04}" srcOrd="0" destOrd="2" presId="urn:microsoft.com/office/officeart/2005/8/layout/cycle5"/>
    <dgm:cxn modelId="{4C4DF81B-8840-49AC-9B1E-A0D3333069CE}" type="presOf" srcId="{31B8E7C0-FC26-46BD-8487-06E4A744BC9C}" destId="{01236526-16B2-4593-ACDE-A44AB1418431}" srcOrd="0" destOrd="0" presId="urn:microsoft.com/office/officeart/2005/8/layout/cycle5"/>
    <dgm:cxn modelId="{49DBEE3A-4359-48FD-B2BD-CBD945414E66}" type="presOf" srcId="{12A28CF0-4E84-404B-BD05-C93E11DD70AF}" destId="{E19FBBB6-52C2-4651-B697-597715648DEE}" srcOrd="0" destOrd="2" presId="urn:microsoft.com/office/officeart/2005/8/layout/cycle5"/>
    <dgm:cxn modelId="{DAE08943-B5C5-482F-B75B-82F3BB1E0247}" type="presOf" srcId="{B503D57E-B88B-42C1-9990-439FB88B1A35}" destId="{87468680-19DB-4F9B-8A65-ECFED1E4C338}" srcOrd="0" destOrd="0" presId="urn:microsoft.com/office/officeart/2005/8/layout/cycle5"/>
    <dgm:cxn modelId="{E4B1C865-0F0A-4978-9230-183EDC735C0D}" srcId="{70FEEDF0-9ED0-4D7F-AB97-F24DEA096723}" destId="{ECA3384A-B5F3-4FDF-8F5B-7063038B6F7E}" srcOrd="1" destOrd="0" parTransId="{D7A3F99C-6747-4E93-AD08-0F524D640E13}" sibTransId="{699CB9E3-E37F-4F6E-8A5D-8A9E4059965F}"/>
    <dgm:cxn modelId="{41D9B069-2289-48D6-B6CF-9890FAA3E42F}" srcId="{9EFDE1E0-36B2-42FD-8BC1-DEC0FAC5CDC6}" destId="{C817D810-4C18-4DF9-BA9E-586717D900D0}" srcOrd="2" destOrd="0" parTransId="{A909FDA8-EAA4-43B6-BC9E-39AB95FDC3D8}" sibTransId="{31B8E7C0-FC26-46BD-8487-06E4A744BC9C}"/>
    <dgm:cxn modelId="{0240566B-928D-42F9-A765-C591809AAE33}" srcId="{902514D4-9367-48BD-AB98-415C361E8095}" destId="{32EDCF16-5AA6-464A-B649-4803504CAE86}" srcOrd="2" destOrd="0" parTransId="{A1499DA9-EC04-43E6-85A8-39036BA31592}" sibTransId="{E4012107-EDD2-401B-96BA-C98454E188FA}"/>
    <dgm:cxn modelId="{1BEDB96C-ED19-412C-8135-EAFDE07B925D}" type="presOf" srcId="{7B4759E5-D090-4169-B095-7F93192E3AD7}" destId="{E19FBBB6-52C2-4651-B697-597715648DEE}" srcOrd="0" destOrd="3" presId="urn:microsoft.com/office/officeart/2005/8/layout/cycle5"/>
    <dgm:cxn modelId="{664DFF4C-E1B0-4AE3-9A2D-2413214F1402}" srcId="{902514D4-9367-48BD-AB98-415C361E8095}" destId="{BCC44E0D-2E84-42AD-BFBC-B1DB0B59B688}" srcOrd="0" destOrd="0" parTransId="{7E0E6D07-FB18-4817-BC96-566987AEC0E5}" sibTransId="{B6560097-BCA9-4F02-8ED2-12737AEC23F1}"/>
    <dgm:cxn modelId="{E440704E-0975-454A-A91B-98A2370470CB}" type="presOf" srcId="{BCC44E0D-2E84-42AD-BFBC-B1DB0B59B688}" destId="{CC23BC3D-1D98-4640-A4CC-A48A9D033C04}" srcOrd="0" destOrd="1" presId="urn:microsoft.com/office/officeart/2005/8/layout/cycle5"/>
    <dgm:cxn modelId="{26755254-41E9-4B8D-9575-AED9C008015C}" srcId="{9EFDE1E0-36B2-42FD-8BC1-DEC0FAC5CDC6}" destId="{70FEEDF0-9ED0-4D7F-AB97-F24DEA096723}" srcOrd="0" destOrd="0" parTransId="{6A0DD80F-58E3-4F5A-8C14-0C7F080FC469}" sibTransId="{5AEE57B6-452E-4D6B-9FEC-128B713CC6B5}"/>
    <dgm:cxn modelId="{2008307C-A823-4A39-A6B4-0CADAFB02FF6}" type="presOf" srcId="{ECA3384A-B5F3-4FDF-8F5B-7063038B6F7E}" destId="{C25D3000-04FC-4887-B6BB-E05D6D5CE183}" srcOrd="0" destOrd="2" presId="urn:microsoft.com/office/officeart/2005/8/layout/cycle5"/>
    <dgm:cxn modelId="{0A628F7E-9B33-4ACB-B37F-717ED09E1CCF}" type="presOf" srcId="{9EFDE1E0-36B2-42FD-8BC1-DEC0FAC5CDC6}" destId="{3B5BD46E-487E-49E4-B86C-110F2BF7402E}" srcOrd="0" destOrd="0" presId="urn:microsoft.com/office/officeart/2005/8/layout/cycle5"/>
    <dgm:cxn modelId="{EC73D28B-E1B0-4A21-84D6-9486C56E714D}" srcId="{9EFDE1E0-36B2-42FD-8BC1-DEC0FAC5CDC6}" destId="{902514D4-9367-48BD-AB98-415C361E8095}" srcOrd="1" destOrd="0" parTransId="{8583B2DE-149D-4FA0-B8A4-627F65C95D74}" sibTransId="{E602F495-06AD-4078-A149-C6C8558402F7}"/>
    <dgm:cxn modelId="{103B6B91-8CC9-4D40-B800-3DD59F11CB88}" srcId="{9EFDE1E0-36B2-42FD-8BC1-DEC0FAC5CDC6}" destId="{42DDB17B-32B6-4380-AEA0-A9CDCE0F4C58}" srcOrd="3" destOrd="0" parTransId="{0542F929-D3C4-4E9C-A3C8-6EF7FF18FFBD}" sibTransId="{B503D57E-B88B-42C1-9990-439FB88B1A35}"/>
    <dgm:cxn modelId="{DE129491-CB5F-4AB3-A59E-F39E309FAFA6}" type="presOf" srcId="{5AEE57B6-452E-4D6B-9FEC-128B713CC6B5}" destId="{E4835F51-3CD2-46A7-A559-02100F0B06A7}" srcOrd="0" destOrd="0" presId="urn:microsoft.com/office/officeart/2005/8/layout/cycle5"/>
    <dgm:cxn modelId="{E1D878A4-9564-4706-AC8C-31BD0C3B0696}" type="presOf" srcId="{132F6DB7-D0F8-4789-B768-3D4496B59308}" destId="{C25D3000-04FC-4887-B6BB-E05D6D5CE183}" srcOrd="0" destOrd="3" presId="urn:microsoft.com/office/officeart/2005/8/layout/cycle5"/>
    <dgm:cxn modelId="{AACB6EB3-212B-41EA-8C37-8D3757E02393}" type="presOf" srcId="{8DC3B0AC-5266-485C-BEE0-5EA316ED6351}" destId="{E19FBBB6-52C2-4651-B697-597715648DEE}" srcOrd="0" destOrd="1" presId="urn:microsoft.com/office/officeart/2005/8/layout/cycle5"/>
    <dgm:cxn modelId="{0AFB03B4-B06B-438E-9481-B6E46917AEF9}" type="presOf" srcId="{C817D810-4C18-4DF9-BA9E-586717D900D0}" destId="{2B0E61C5-240C-423F-A6DF-C20876152107}" srcOrd="0" destOrd="0" presId="urn:microsoft.com/office/officeart/2005/8/layout/cycle5"/>
    <dgm:cxn modelId="{7CE0DFBC-F10D-4E3F-86E4-F456B32F8623}" srcId="{70FEEDF0-9ED0-4D7F-AB97-F24DEA096723}" destId="{567A9AA0-4EFF-489E-B69B-1846CC42A3EA}" srcOrd="0" destOrd="0" parTransId="{551746CE-335F-47A5-BE22-D31DD25D792F}" sibTransId="{08B723BD-56FA-4B00-963C-5495908FCA47}"/>
    <dgm:cxn modelId="{2D38F9C6-E599-44DF-9801-B2B6E913D756}" type="presOf" srcId="{42DDB17B-32B6-4380-AEA0-A9CDCE0F4C58}" destId="{E19FBBB6-52C2-4651-B697-597715648DEE}" srcOrd="0" destOrd="0" presId="urn:microsoft.com/office/officeart/2005/8/layout/cycle5"/>
    <dgm:cxn modelId="{958E31C8-59A2-4A30-96BE-C4BB5B156050}" type="presOf" srcId="{32EDCF16-5AA6-464A-B649-4803504CAE86}" destId="{CC23BC3D-1D98-4640-A4CC-A48A9D033C04}" srcOrd="0" destOrd="3" presId="urn:microsoft.com/office/officeart/2005/8/layout/cycle5"/>
    <dgm:cxn modelId="{A12D91D2-8EDD-4C15-8121-387EDFD4320C}" type="presOf" srcId="{567A9AA0-4EFF-489E-B69B-1846CC42A3EA}" destId="{C25D3000-04FC-4887-B6BB-E05D6D5CE183}" srcOrd="0" destOrd="1" presId="urn:microsoft.com/office/officeart/2005/8/layout/cycle5"/>
    <dgm:cxn modelId="{EDDAC9D5-C3EF-4E7B-B964-9C3CAD533FE4}" srcId="{902514D4-9367-48BD-AB98-415C361E8095}" destId="{AD13CCF9-E354-4373-B687-C856736F1065}" srcOrd="1" destOrd="0" parTransId="{59230521-6941-404E-AB39-FD1E0D3BFD4D}" sibTransId="{B99B1752-3797-4E89-9B32-F8A8B0A94AC1}"/>
    <dgm:cxn modelId="{CBAB62E2-A55A-4078-B283-8757CCE9527E}" type="presOf" srcId="{E602F495-06AD-4078-A149-C6C8558402F7}" destId="{8DAE3A9B-CE7D-4DD9-937A-7EF327C80D0F}" srcOrd="0" destOrd="0" presId="urn:microsoft.com/office/officeart/2005/8/layout/cycle5"/>
    <dgm:cxn modelId="{8CEF87E4-4159-499F-BEFD-0ED5C9C21682}" srcId="{42DDB17B-32B6-4380-AEA0-A9CDCE0F4C58}" destId="{7B4759E5-D090-4169-B095-7F93192E3AD7}" srcOrd="2" destOrd="0" parTransId="{DAE1DC3E-CC13-48D5-A225-19A62ED36208}" sibTransId="{4995E391-0564-443E-81BB-2C903CC1624C}"/>
    <dgm:cxn modelId="{D9AB0AE6-F18B-4A70-BFB4-908F5D928CC4}" srcId="{42DDB17B-32B6-4380-AEA0-A9CDCE0F4C58}" destId="{8DC3B0AC-5266-485C-BEE0-5EA316ED6351}" srcOrd="0" destOrd="0" parTransId="{4AF62E0A-68C0-4E36-A271-5E981705ABD4}" sibTransId="{09B5E930-7BFA-4193-A015-8BA2F8D85EED}"/>
    <dgm:cxn modelId="{8A16C9EB-6CA4-4A49-8251-65C387AD473F}" type="presOf" srcId="{70FEEDF0-9ED0-4D7F-AB97-F24DEA096723}" destId="{C25D3000-04FC-4887-B6BB-E05D6D5CE183}" srcOrd="0" destOrd="0" presId="urn:microsoft.com/office/officeart/2005/8/layout/cycle5"/>
    <dgm:cxn modelId="{297128EE-1E8D-4F19-99A9-24D20B8B8DEE}" srcId="{42DDB17B-32B6-4380-AEA0-A9CDCE0F4C58}" destId="{12A28CF0-4E84-404B-BD05-C93E11DD70AF}" srcOrd="1" destOrd="0" parTransId="{A8D02A92-D95A-43FA-89EC-C2659BCB74B4}" sibTransId="{8CF69FEC-4148-4199-8D68-EFD55841612F}"/>
    <dgm:cxn modelId="{DDFC23FD-890C-46B6-A3D8-37C8301BEC89}" srcId="{70FEEDF0-9ED0-4D7F-AB97-F24DEA096723}" destId="{132F6DB7-D0F8-4789-B768-3D4496B59308}" srcOrd="2" destOrd="0" parTransId="{0E2BF83F-7900-4955-A0A0-6A9C24CE1D3D}" sibTransId="{F9EF6432-012B-49F9-8DEA-5E3E76BA5DD1}"/>
    <dgm:cxn modelId="{BB4329CA-D923-49BE-9249-C42CFE9F9641}" type="presParOf" srcId="{3B5BD46E-487E-49E4-B86C-110F2BF7402E}" destId="{C25D3000-04FC-4887-B6BB-E05D6D5CE183}" srcOrd="0" destOrd="0" presId="urn:microsoft.com/office/officeart/2005/8/layout/cycle5"/>
    <dgm:cxn modelId="{B2AD861E-D881-4885-ACA4-DEB950CFB356}" type="presParOf" srcId="{3B5BD46E-487E-49E4-B86C-110F2BF7402E}" destId="{48836C41-074C-454B-8C41-3B5120E09861}" srcOrd="1" destOrd="0" presId="urn:microsoft.com/office/officeart/2005/8/layout/cycle5"/>
    <dgm:cxn modelId="{57B32D54-D880-4E63-BDDC-4CDCB956B10A}" type="presParOf" srcId="{3B5BD46E-487E-49E4-B86C-110F2BF7402E}" destId="{E4835F51-3CD2-46A7-A559-02100F0B06A7}" srcOrd="2" destOrd="0" presId="urn:microsoft.com/office/officeart/2005/8/layout/cycle5"/>
    <dgm:cxn modelId="{278841A1-CA35-450B-99DA-FF2E36BF854A}" type="presParOf" srcId="{3B5BD46E-487E-49E4-B86C-110F2BF7402E}" destId="{CC23BC3D-1D98-4640-A4CC-A48A9D033C04}" srcOrd="3" destOrd="0" presId="urn:microsoft.com/office/officeart/2005/8/layout/cycle5"/>
    <dgm:cxn modelId="{5F9EA013-E5D5-4A0C-86DB-9DF86523F6F3}" type="presParOf" srcId="{3B5BD46E-487E-49E4-B86C-110F2BF7402E}" destId="{3697DD88-998D-455A-A239-C08F63581DC7}" srcOrd="4" destOrd="0" presId="urn:microsoft.com/office/officeart/2005/8/layout/cycle5"/>
    <dgm:cxn modelId="{3986360F-1430-4F87-A4C5-B1C96398BAC6}" type="presParOf" srcId="{3B5BD46E-487E-49E4-B86C-110F2BF7402E}" destId="{8DAE3A9B-CE7D-4DD9-937A-7EF327C80D0F}" srcOrd="5" destOrd="0" presId="urn:microsoft.com/office/officeart/2005/8/layout/cycle5"/>
    <dgm:cxn modelId="{75071864-1046-4022-B64F-A1606FF5CB2B}" type="presParOf" srcId="{3B5BD46E-487E-49E4-B86C-110F2BF7402E}" destId="{2B0E61C5-240C-423F-A6DF-C20876152107}" srcOrd="6" destOrd="0" presId="urn:microsoft.com/office/officeart/2005/8/layout/cycle5"/>
    <dgm:cxn modelId="{F5B71030-262D-48B4-A17F-02E2F676EE4C}" type="presParOf" srcId="{3B5BD46E-487E-49E4-B86C-110F2BF7402E}" destId="{E55AF770-C029-41F2-BB76-8717284FDD2B}" srcOrd="7" destOrd="0" presId="urn:microsoft.com/office/officeart/2005/8/layout/cycle5"/>
    <dgm:cxn modelId="{BB38E042-D3C8-4554-9C63-569D5E3FE865}" type="presParOf" srcId="{3B5BD46E-487E-49E4-B86C-110F2BF7402E}" destId="{01236526-16B2-4593-ACDE-A44AB1418431}" srcOrd="8" destOrd="0" presId="urn:microsoft.com/office/officeart/2005/8/layout/cycle5"/>
    <dgm:cxn modelId="{04316C81-13BB-4857-B7A8-0E96878A82B1}" type="presParOf" srcId="{3B5BD46E-487E-49E4-B86C-110F2BF7402E}" destId="{E19FBBB6-52C2-4651-B697-597715648DEE}" srcOrd="9" destOrd="0" presId="urn:microsoft.com/office/officeart/2005/8/layout/cycle5"/>
    <dgm:cxn modelId="{D5743118-5F34-4E21-BB8C-A3296BFAF877}" type="presParOf" srcId="{3B5BD46E-487E-49E4-B86C-110F2BF7402E}" destId="{E162E259-658C-4C1D-9C15-00D01B6BD656}" srcOrd="10" destOrd="0" presId="urn:microsoft.com/office/officeart/2005/8/layout/cycle5"/>
    <dgm:cxn modelId="{A37179EA-2832-46EF-9B08-3A73E039A292}" type="presParOf" srcId="{3B5BD46E-487E-49E4-B86C-110F2BF7402E}" destId="{87468680-19DB-4F9B-8A65-ECFED1E4C338}" srcOrd="11" destOrd="0" presId="urn:microsoft.com/office/officeart/2005/8/layout/cycle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83C97-51F0-45C6-863A-E48679F22BC5}">
      <dsp:nvSpPr>
        <dsp:cNvPr id="0" name=""/>
        <dsp:cNvSpPr/>
      </dsp:nvSpPr>
      <dsp:spPr>
        <a:xfrm>
          <a:off x="1575203" y="0"/>
          <a:ext cx="2803597" cy="2804024"/>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2171282-A646-4576-AB4C-5C8A06136ED3}">
      <dsp:nvSpPr>
        <dsp:cNvPr id="0" name=""/>
        <dsp:cNvSpPr/>
      </dsp:nvSpPr>
      <dsp:spPr>
        <a:xfrm>
          <a:off x="4379327" y="835848"/>
          <a:ext cx="1682158" cy="1121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solidFill>
                <a:schemeClr val="tx1"/>
              </a:solidFill>
              <a:latin typeface="Chronicle Office" pitchFamily="2" charset="0"/>
            </a:rPr>
            <a:t>Water Companies</a:t>
          </a:r>
        </a:p>
        <a:p>
          <a:pPr marL="57150" lvl="1" indent="-57150" algn="l" defTabSz="488950">
            <a:lnSpc>
              <a:spcPct val="90000"/>
            </a:lnSpc>
            <a:spcBef>
              <a:spcPct val="0"/>
            </a:spcBef>
            <a:spcAft>
              <a:spcPct val="15000"/>
            </a:spcAft>
            <a:buChar char="•"/>
          </a:pPr>
          <a:r>
            <a:rPr lang="en-US" sz="1100" b="1" kern="1200" dirty="0">
              <a:solidFill>
                <a:schemeClr val="tx1"/>
              </a:solidFill>
              <a:latin typeface="Chronicle Office" pitchFamily="2" charset="0"/>
            </a:rPr>
            <a:t>Municipalities</a:t>
          </a:r>
        </a:p>
        <a:p>
          <a:pPr marL="57150" lvl="1" indent="-57150" algn="l" defTabSz="488950">
            <a:lnSpc>
              <a:spcPct val="90000"/>
            </a:lnSpc>
            <a:spcBef>
              <a:spcPct val="0"/>
            </a:spcBef>
            <a:spcAft>
              <a:spcPct val="15000"/>
            </a:spcAft>
            <a:buChar char="•"/>
          </a:pPr>
          <a:r>
            <a:rPr lang="en-US" sz="1100" b="1" kern="1200" dirty="0">
              <a:solidFill>
                <a:schemeClr val="tx1"/>
              </a:solidFill>
              <a:latin typeface="Chronicle Office" pitchFamily="2" charset="0"/>
            </a:rPr>
            <a:t>Foundation/Impact</a:t>
          </a:r>
        </a:p>
      </dsp:txBody>
      <dsp:txXfrm>
        <a:off x="4379327" y="835848"/>
        <a:ext cx="1682158" cy="1121842"/>
      </dsp:txXfrm>
    </dsp:sp>
    <dsp:sp modelId="{2B9101F4-B5D1-4AB7-BC83-753D06A88415}">
      <dsp:nvSpPr>
        <dsp:cNvPr id="0" name=""/>
        <dsp:cNvSpPr/>
      </dsp:nvSpPr>
      <dsp:spPr>
        <a:xfrm>
          <a:off x="2194890" y="1012337"/>
          <a:ext cx="1557905" cy="778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Chronicle Office" pitchFamily="2" charset="0"/>
            </a:rPr>
            <a:t>Align and Expand Capital</a:t>
          </a:r>
        </a:p>
      </dsp:txBody>
      <dsp:txXfrm>
        <a:off x="2194890" y="1012337"/>
        <a:ext cx="1557905" cy="778766"/>
      </dsp:txXfrm>
    </dsp:sp>
    <dsp:sp modelId="{12D2183B-C8C1-4ADD-8BFA-63A0024D79DB}">
      <dsp:nvSpPr>
        <dsp:cNvPr id="0" name=""/>
        <dsp:cNvSpPr/>
      </dsp:nvSpPr>
      <dsp:spPr>
        <a:xfrm>
          <a:off x="796514" y="1611119"/>
          <a:ext cx="2803597" cy="2804024"/>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7FC99C1-6CDC-4E5F-82DC-8138B26E8725}">
      <dsp:nvSpPr>
        <dsp:cNvPr id="0" name=""/>
        <dsp:cNvSpPr/>
      </dsp:nvSpPr>
      <dsp:spPr>
        <a:xfrm>
          <a:off x="3600111" y="2456287"/>
          <a:ext cx="1682158" cy="1121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solidFill>
                <a:schemeClr val="tx1"/>
              </a:solidFill>
              <a:latin typeface="Chronicle Office" pitchFamily="2" charset="0"/>
            </a:rPr>
            <a:t>GIS-Based Targeting</a:t>
          </a:r>
        </a:p>
        <a:p>
          <a:pPr marL="57150" lvl="1" indent="-57150" algn="l" defTabSz="488950">
            <a:lnSpc>
              <a:spcPct val="90000"/>
            </a:lnSpc>
            <a:spcBef>
              <a:spcPct val="0"/>
            </a:spcBef>
            <a:spcAft>
              <a:spcPct val="15000"/>
            </a:spcAft>
            <a:buChar char="•"/>
          </a:pPr>
          <a:r>
            <a:rPr lang="en-US" sz="1100" b="1" kern="1200" dirty="0">
              <a:solidFill>
                <a:schemeClr val="tx1"/>
              </a:solidFill>
              <a:latin typeface="Chronicle Office" pitchFamily="2" charset="0"/>
            </a:rPr>
            <a:t>Leveraging Relationships</a:t>
          </a:r>
        </a:p>
        <a:p>
          <a:pPr marL="57150" lvl="1" indent="-57150" algn="l" defTabSz="488950">
            <a:lnSpc>
              <a:spcPct val="90000"/>
            </a:lnSpc>
            <a:spcBef>
              <a:spcPct val="0"/>
            </a:spcBef>
            <a:spcAft>
              <a:spcPct val="15000"/>
            </a:spcAft>
            <a:buChar char="•"/>
          </a:pPr>
          <a:r>
            <a:rPr lang="en-US" sz="1100" b="1" kern="1200" dirty="0">
              <a:solidFill>
                <a:schemeClr val="tx1"/>
              </a:solidFill>
              <a:latin typeface="Chronicle Office" pitchFamily="2" charset="0"/>
            </a:rPr>
            <a:t>Quantifying Impact</a:t>
          </a:r>
        </a:p>
      </dsp:txBody>
      <dsp:txXfrm>
        <a:off x="3600111" y="2456287"/>
        <a:ext cx="1682158" cy="1121842"/>
      </dsp:txXfrm>
    </dsp:sp>
    <dsp:sp modelId="{4E0AE086-AABF-4A0E-98D0-5626D79C154F}">
      <dsp:nvSpPr>
        <dsp:cNvPr id="0" name=""/>
        <dsp:cNvSpPr/>
      </dsp:nvSpPr>
      <dsp:spPr>
        <a:xfrm>
          <a:off x="1419360" y="2632777"/>
          <a:ext cx="1557905" cy="778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Chronicle Office" pitchFamily="2" charset="0"/>
            </a:rPr>
            <a:t>Strategic Capital Deployment</a:t>
          </a:r>
        </a:p>
      </dsp:txBody>
      <dsp:txXfrm>
        <a:off x="1419360" y="2632777"/>
        <a:ext cx="1557905" cy="778766"/>
      </dsp:txXfrm>
    </dsp:sp>
    <dsp:sp modelId="{339FCDE6-ACB1-4FC6-B770-034DE4C59DA1}">
      <dsp:nvSpPr>
        <dsp:cNvPr id="0" name=""/>
        <dsp:cNvSpPr/>
      </dsp:nvSpPr>
      <dsp:spPr>
        <a:xfrm>
          <a:off x="1774745" y="3415038"/>
          <a:ext cx="2408724" cy="2409689"/>
        </a:xfrm>
        <a:prstGeom prst="blockArc">
          <a:avLst>
            <a:gd name="adj1" fmla="val 13500000"/>
            <a:gd name="adj2" fmla="val 10800000"/>
            <a:gd name="adj3" fmla="val 1274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708EA16-D5C5-4EE2-8A83-5B988D03B274}">
      <dsp:nvSpPr>
        <dsp:cNvPr id="0" name=""/>
        <dsp:cNvSpPr/>
      </dsp:nvSpPr>
      <dsp:spPr>
        <a:xfrm>
          <a:off x="4379327" y="4076144"/>
          <a:ext cx="1682158" cy="11218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solidFill>
                <a:schemeClr val="tx1"/>
              </a:solidFill>
              <a:latin typeface="Chronicle Office" pitchFamily="2" charset="0"/>
            </a:rPr>
            <a:t>Sustainable Funding</a:t>
          </a:r>
        </a:p>
        <a:p>
          <a:pPr marL="57150" lvl="1" indent="-57150" algn="l" defTabSz="488950">
            <a:lnSpc>
              <a:spcPct val="90000"/>
            </a:lnSpc>
            <a:spcBef>
              <a:spcPct val="0"/>
            </a:spcBef>
            <a:spcAft>
              <a:spcPct val="15000"/>
            </a:spcAft>
            <a:buChar char="•"/>
          </a:pPr>
          <a:r>
            <a:rPr lang="en-US" sz="1100" b="1" kern="1200" dirty="0">
              <a:solidFill>
                <a:schemeClr val="tx1"/>
              </a:solidFill>
              <a:latin typeface="Chronicle Office" pitchFamily="2" charset="0"/>
            </a:rPr>
            <a:t>Enduring Practices</a:t>
          </a:r>
        </a:p>
        <a:p>
          <a:pPr marL="57150" lvl="1" indent="-57150" algn="l" defTabSz="488950">
            <a:lnSpc>
              <a:spcPct val="90000"/>
            </a:lnSpc>
            <a:spcBef>
              <a:spcPct val="0"/>
            </a:spcBef>
            <a:spcAft>
              <a:spcPct val="15000"/>
            </a:spcAft>
            <a:buChar char="•"/>
          </a:pPr>
          <a:r>
            <a:rPr lang="en-US" sz="1100" b="1" kern="1200" dirty="0">
              <a:solidFill>
                <a:schemeClr val="tx1"/>
              </a:solidFill>
              <a:latin typeface="Chronicle Office" pitchFamily="2" charset="0"/>
            </a:rPr>
            <a:t>Profitable Farming</a:t>
          </a:r>
        </a:p>
      </dsp:txBody>
      <dsp:txXfrm>
        <a:off x="4379327" y="4076144"/>
        <a:ext cx="1682158" cy="1121842"/>
      </dsp:txXfrm>
    </dsp:sp>
    <dsp:sp modelId="{6AED50E6-1C35-4B77-9E90-501897F8F6D8}">
      <dsp:nvSpPr>
        <dsp:cNvPr id="0" name=""/>
        <dsp:cNvSpPr/>
      </dsp:nvSpPr>
      <dsp:spPr>
        <a:xfrm>
          <a:off x="2198576" y="4255546"/>
          <a:ext cx="1557905" cy="778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Chronicle Office" pitchFamily="2" charset="0"/>
            </a:rPr>
            <a:t>Long-Term Freshwater Security</a:t>
          </a:r>
        </a:p>
      </dsp:txBody>
      <dsp:txXfrm>
        <a:off x="2198576" y="4255546"/>
        <a:ext cx="1557905" cy="7787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D3000-04FC-4887-B6BB-E05D6D5CE183}">
      <dsp:nvSpPr>
        <dsp:cNvPr id="0" name=""/>
        <dsp:cNvSpPr/>
      </dsp:nvSpPr>
      <dsp:spPr>
        <a:xfrm>
          <a:off x="2364358" y="1901"/>
          <a:ext cx="2053083" cy="133450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solidFill>
                <a:schemeClr val="tx1"/>
              </a:solidFill>
              <a:latin typeface="Chronicle Office" pitchFamily="2" charset="0"/>
            </a:rPr>
            <a:t>Investors</a:t>
          </a:r>
        </a:p>
        <a:p>
          <a:pPr marL="114300" lvl="1" indent="-114300" algn="l" defTabSz="622300">
            <a:lnSpc>
              <a:spcPct val="90000"/>
            </a:lnSpc>
            <a:spcBef>
              <a:spcPct val="0"/>
            </a:spcBef>
            <a:spcAft>
              <a:spcPct val="15000"/>
            </a:spcAft>
            <a:buChar char="•"/>
          </a:pPr>
          <a:r>
            <a:rPr lang="en-US" sz="1400" kern="1200" dirty="0">
              <a:solidFill>
                <a:schemeClr val="tx1"/>
              </a:solidFill>
              <a:latin typeface="Chronicle Office" pitchFamily="2" charset="0"/>
            </a:rPr>
            <a:t>Foundations</a:t>
          </a:r>
        </a:p>
        <a:p>
          <a:pPr marL="114300" lvl="1" indent="-114300" algn="l" defTabSz="622300">
            <a:lnSpc>
              <a:spcPct val="90000"/>
            </a:lnSpc>
            <a:spcBef>
              <a:spcPct val="0"/>
            </a:spcBef>
            <a:spcAft>
              <a:spcPct val="15000"/>
            </a:spcAft>
            <a:buChar char="•"/>
          </a:pPr>
          <a:r>
            <a:rPr lang="en-US" sz="1400" kern="1200" dirty="0">
              <a:solidFill>
                <a:schemeClr val="tx1"/>
              </a:solidFill>
              <a:latin typeface="Chronicle Office" pitchFamily="2" charset="0"/>
            </a:rPr>
            <a:t>Impact Investors </a:t>
          </a:r>
        </a:p>
        <a:p>
          <a:pPr marL="114300" lvl="1" indent="-114300" algn="l" defTabSz="622300">
            <a:lnSpc>
              <a:spcPct val="90000"/>
            </a:lnSpc>
            <a:spcBef>
              <a:spcPct val="0"/>
            </a:spcBef>
            <a:spcAft>
              <a:spcPct val="15000"/>
            </a:spcAft>
            <a:buChar char="•"/>
          </a:pPr>
          <a:r>
            <a:rPr lang="en-US" sz="1400" kern="1200" dirty="0" err="1">
              <a:solidFill>
                <a:schemeClr val="tx1"/>
              </a:solidFill>
              <a:latin typeface="Chronicle Office" pitchFamily="2" charset="0"/>
            </a:rPr>
            <a:t>NatureVest</a:t>
          </a:r>
          <a:r>
            <a:rPr lang="en-US" sz="1100" kern="1200" dirty="0">
              <a:solidFill>
                <a:schemeClr val="tx1"/>
              </a:solidFill>
              <a:latin typeface="Chronicle Office" pitchFamily="2" charset="0"/>
            </a:rPr>
            <a:t> </a:t>
          </a:r>
        </a:p>
      </dsp:txBody>
      <dsp:txXfrm>
        <a:off x="2429503" y="67046"/>
        <a:ext cx="1922793" cy="1204214"/>
      </dsp:txXfrm>
    </dsp:sp>
    <dsp:sp modelId="{E4835F51-3CD2-46A7-A559-02100F0B06A7}">
      <dsp:nvSpPr>
        <dsp:cNvPr id="0" name=""/>
        <dsp:cNvSpPr/>
      </dsp:nvSpPr>
      <dsp:spPr>
        <a:xfrm>
          <a:off x="1185789" y="669153"/>
          <a:ext cx="4410221" cy="4410221"/>
        </a:xfrm>
        <a:custGeom>
          <a:avLst/>
          <a:gdLst/>
          <a:ahLst/>
          <a:cxnLst/>
          <a:rect l="0" t="0" r="0" b="0"/>
          <a:pathLst>
            <a:path>
              <a:moveTo>
                <a:pt x="3515173" y="431344"/>
              </a:moveTo>
              <a:arcTo wR="2205110" hR="2205110" stAng="18386923" swAng="1634013"/>
            </a:path>
          </a:pathLst>
        </a:custGeom>
        <a:noFill/>
        <a:ln w="19050" cap="flat" cmpd="sng" algn="ctr">
          <a:solidFill>
            <a:schemeClr val="accent2"/>
          </a:solidFill>
          <a:prstDash val="solid"/>
          <a:miter lim="800000"/>
          <a:tailEnd type="arrow"/>
        </a:ln>
        <a:effectLst/>
      </dsp:spPr>
      <dsp:style>
        <a:lnRef idx="3">
          <a:schemeClr val="accent2"/>
        </a:lnRef>
        <a:fillRef idx="0">
          <a:schemeClr val="accent2"/>
        </a:fillRef>
        <a:effectRef idx="2">
          <a:schemeClr val="accent2"/>
        </a:effectRef>
        <a:fontRef idx="minor">
          <a:schemeClr val="tx1"/>
        </a:fontRef>
      </dsp:style>
    </dsp:sp>
    <dsp:sp modelId="{CC23BC3D-1D98-4640-A4CC-A48A9D033C04}">
      <dsp:nvSpPr>
        <dsp:cNvPr id="0" name=""/>
        <dsp:cNvSpPr/>
      </dsp:nvSpPr>
      <dsp:spPr>
        <a:xfrm>
          <a:off x="4569468" y="2207011"/>
          <a:ext cx="2053083" cy="133450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66750">
            <a:lnSpc>
              <a:spcPct val="90000"/>
            </a:lnSpc>
            <a:spcBef>
              <a:spcPct val="0"/>
            </a:spcBef>
            <a:spcAft>
              <a:spcPct val="35000"/>
            </a:spcAft>
            <a:buNone/>
          </a:pPr>
          <a:r>
            <a:rPr lang="en-US" sz="1500" b="1" kern="1200" dirty="0">
              <a:solidFill>
                <a:schemeClr val="tx1"/>
              </a:solidFill>
              <a:latin typeface="Chronicle Office" pitchFamily="2" charset="0"/>
            </a:rPr>
            <a:t>Service Providers</a:t>
          </a:r>
        </a:p>
        <a:p>
          <a:pPr marL="114300" lvl="1" indent="-114300" algn="l" defTabSz="622300">
            <a:lnSpc>
              <a:spcPct val="90000"/>
            </a:lnSpc>
            <a:spcBef>
              <a:spcPct val="0"/>
            </a:spcBef>
            <a:spcAft>
              <a:spcPct val="15000"/>
            </a:spcAft>
            <a:buChar char="•"/>
          </a:pPr>
          <a:r>
            <a:rPr lang="en-US" sz="1400" kern="1200" dirty="0">
              <a:solidFill>
                <a:schemeClr val="tx1"/>
              </a:solidFill>
              <a:latin typeface="Chronicle Office" pitchFamily="2" charset="0"/>
            </a:rPr>
            <a:t>Water Fund</a:t>
          </a:r>
        </a:p>
        <a:p>
          <a:pPr marL="114300" lvl="1" indent="-114300" algn="l" defTabSz="622300">
            <a:lnSpc>
              <a:spcPct val="90000"/>
            </a:lnSpc>
            <a:spcBef>
              <a:spcPct val="0"/>
            </a:spcBef>
            <a:spcAft>
              <a:spcPct val="15000"/>
            </a:spcAft>
            <a:buChar char="•"/>
          </a:pPr>
          <a:r>
            <a:rPr lang="en-US" sz="1400" kern="1200" dirty="0">
              <a:solidFill>
                <a:schemeClr val="tx1"/>
              </a:solidFill>
              <a:latin typeface="Chronicle Office" pitchFamily="2" charset="0"/>
            </a:rPr>
            <a:t>Conservation Partners</a:t>
          </a:r>
        </a:p>
        <a:p>
          <a:pPr marL="114300" lvl="1" indent="-114300" algn="l" defTabSz="622300">
            <a:lnSpc>
              <a:spcPct val="90000"/>
            </a:lnSpc>
            <a:spcBef>
              <a:spcPct val="0"/>
            </a:spcBef>
            <a:spcAft>
              <a:spcPct val="15000"/>
            </a:spcAft>
            <a:buChar char="•"/>
          </a:pPr>
          <a:r>
            <a:rPr lang="en-US" sz="1400" kern="1200" dirty="0">
              <a:solidFill>
                <a:schemeClr val="tx1"/>
              </a:solidFill>
              <a:latin typeface="Chronicle Office" pitchFamily="2" charset="0"/>
            </a:rPr>
            <a:t>Farmers</a:t>
          </a:r>
        </a:p>
      </dsp:txBody>
      <dsp:txXfrm>
        <a:off x="4634613" y="2272156"/>
        <a:ext cx="1922793" cy="1204214"/>
      </dsp:txXfrm>
    </dsp:sp>
    <dsp:sp modelId="{8DAE3A9B-CE7D-4DD9-937A-7EF327C80D0F}">
      <dsp:nvSpPr>
        <dsp:cNvPr id="0" name=""/>
        <dsp:cNvSpPr/>
      </dsp:nvSpPr>
      <dsp:spPr>
        <a:xfrm>
          <a:off x="1185789" y="669153"/>
          <a:ext cx="4410221" cy="4410221"/>
        </a:xfrm>
        <a:custGeom>
          <a:avLst/>
          <a:gdLst/>
          <a:ahLst/>
          <a:cxnLst/>
          <a:rect l="0" t="0" r="0" b="0"/>
          <a:pathLst>
            <a:path>
              <a:moveTo>
                <a:pt x="4181659" y="3182743"/>
              </a:moveTo>
              <a:arcTo wR="2205110" hR="2205110" stAng="1579064" swAng="1634013"/>
            </a:path>
          </a:pathLst>
        </a:custGeom>
        <a:noFill/>
        <a:ln w="19050" cap="flat" cmpd="sng" algn="ctr">
          <a:solidFill>
            <a:schemeClr val="accent3"/>
          </a:solidFill>
          <a:prstDash val="solid"/>
          <a:miter lim="800000"/>
          <a:tailEnd type="arrow"/>
        </a:ln>
        <a:effectLst/>
      </dsp:spPr>
      <dsp:style>
        <a:lnRef idx="3">
          <a:schemeClr val="accent3"/>
        </a:lnRef>
        <a:fillRef idx="0">
          <a:schemeClr val="accent3"/>
        </a:fillRef>
        <a:effectRef idx="2">
          <a:schemeClr val="accent3"/>
        </a:effectRef>
        <a:fontRef idx="minor">
          <a:schemeClr val="tx1"/>
        </a:fontRef>
      </dsp:style>
    </dsp:sp>
    <dsp:sp modelId="{2B0E61C5-240C-423F-A6DF-C20876152107}">
      <dsp:nvSpPr>
        <dsp:cNvPr id="0" name=""/>
        <dsp:cNvSpPr/>
      </dsp:nvSpPr>
      <dsp:spPr>
        <a:xfrm>
          <a:off x="2364358" y="4412122"/>
          <a:ext cx="2053083" cy="133450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Chronicle Office" pitchFamily="2" charset="0"/>
            </a:rPr>
            <a:t>Verified Performance Metric</a:t>
          </a:r>
        </a:p>
      </dsp:txBody>
      <dsp:txXfrm>
        <a:off x="2429503" y="4477267"/>
        <a:ext cx="1922793" cy="1204214"/>
      </dsp:txXfrm>
    </dsp:sp>
    <dsp:sp modelId="{01236526-16B2-4593-ACDE-A44AB1418431}">
      <dsp:nvSpPr>
        <dsp:cNvPr id="0" name=""/>
        <dsp:cNvSpPr/>
      </dsp:nvSpPr>
      <dsp:spPr>
        <a:xfrm>
          <a:off x="1185789" y="669153"/>
          <a:ext cx="4410221" cy="4410221"/>
        </a:xfrm>
        <a:custGeom>
          <a:avLst/>
          <a:gdLst/>
          <a:ahLst/>
          <a:cxnLst/>
          <a:rect l="0" t="0" r="0" b="0"/>
          <a:pathLst>
            <a:path>
              <a:moveTo>
                <a:pt x="895047" y="3978876"/>
              </a:moveTo>
              <a:arcTo wR="2205110" hR="2205110" stAng="7586923" swAng="1634013"/>
            </a:path>
          </a:pathLst>
        </a:custGeom>
        <a:noFill/>
        <a:ln w="19050" cap="flat" cmpd="sng" algn="ctr">
          <a:solidFill>
            <a:schemeClr val="accent4"/>
          </a:solidFill>
          <a:prstDash val="solid"/>
          <a:miter lim="800000"/>
          <a:tailEnd type="arrow"/>
        </a:ln>
        <a:effectLst/>
      </dsp:spPr>
      <dsp:style>
        <a:lnRef idx="3">
          <a:schemeClr val="accent4"/>
        </a:lnRef>
        <a:fillRef idx="0">
          <a:schemeClr val="accent4"/>
        </a:fillRef>
        <a:effectRef idx="2">
          <a:schemeClr val="accent4"/>
        </a:effectRef>
        <a:fontRef idx="minor">
          <a:schemeClr val="tx1"/>
        </a:fontRef>
      </dsp:style>
    </dsp:sp>
    <dsp:sp modelId="{E19FBBB6-52C2-4651-B697-597715648DEE}">
      <dsp:nvSpPr>
        <dsp:cNvPr id="0" name=""/>
        <dsp:cNvSpPr/>
      </dsp:nvSpPr>
      <dsp:spPr>
        <a:xfrm>
          <a:off x="159247" y="2207011"/>
          <a:ext cx="2053083" cy="1334504"/>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tx1"/>
              </a:solidFill>
              <a:latin typeface="Chronicle Office" pitchFamily="2" charset="0"/>
            </a:rPr>
            <a:t>Payors</a:t>
          </a:r>
        </a:p>
        <a:p>
          <a:pPr marL="114300" lvl="1" indent="-114300" algn="l" defTabSz="622300">
            <a:lnSpc>
              <a:spcPct val="90000"/>
            </a:lnSpc>
            <a:spcBef>
              <a:spcPct val="0"/>
            </a:spcBef>
            <a:spcAft>
              <a:spcPct val="15000"/>
            </a:spcAft>
            <a:buChar char="•"/>
          </a:pPr>
          <a:r>
            <a:rPr lang="en-US" sz="1400" kern="1200" dirty="0">
              <a:solidFill>
                <a:schemeClr val="tx1"/>
              </a:solidFill>
              <a:latin typeface="Chronicle Office" pitchFamily="2" charset="0"/>
            </a:rPr>
            <a:t>Water Companies</a:t>
          </a:r>
        </a:p>
        <a:p>
          <a:pPr marL="114300" lvl="1" indent="-114300" algn="l" defTabSz="622300">
            <a:lnSpc>
              <a:spcPct val="90000"/>
            </a:lnSpc>
            <a:spcBef>
              <a:spcPct val="0"/>
            </a:spcBef>
            <a:spcAft>
              <a:spcPct val="15000"/>
            </a:spcAft>
            <a:buChar char="•"/>
          </a:pPr>
          <a:r>
            <a:rPr lang="en-US" sz="1400" kern="1200" dirty="0">
              <a:solidFill>
                <a:schemeClr val="tx1"/>
              </a:solidFill>
              <a:latin typeface="Chronicle Office" pitchFamily="2" charset="0"/>
            </a:rPr>
            <a:t>Municipalities</a:t>
          </a:r>
        </a:p>
        <a:p>
          <a:pPr marL="114300" lvl="1" indent="-114300" algn="l" defTabSz="622300">
            <a:lnSpc>
              <a:spcPct val="90000"/>
            </a:lnSpc>
            <a:spcBef>
              <a:spcPct val="0"/>
            </a:spcBef>
            <a:spcAft>
              <a:spcPct val="15000"/>
            </a:spcAft>
            <a:buChar char="•"/>
          </a:pPr>
          <a:r>
            <a:rPr lang="en-US" sz="1400" kern="1200" dirty="0">
              <a:solidFill>
                <a:schemeClr val="tx1"/>
              </a:solidFill>
              <a:latin typeface="Chronicle Office" pitchFamily="2" charset="0"/>
            </a:rPr>
            <a:t>Corporations</a:t>
          </a:r>
        </a:p>
      </dsp:txBody>
      <dsp:txXfrm>
        <a:off x="224392" y="2272156"/>
        <a:ext cx="1922793" cy="1204214"/>
      </dsp:txXfrm>
    </dsp:sp>
    <dsp:sp modelId="{87468680-19DB-4F9B-8A65-ECFED1E4C338}">
      <dsp:nvSpPr>
        <dsp:cNvPr id="0" name=""/>
        <dsp:cNvSpPr/>
      </dsp:nvSpPr>
      <dsp:spPr>
        <a:xfrm>
          <a:off x="1185789" y="669153"/>
          <a:ext cx="4410221" cy="4410221"/>
        </a:xfrm>
        <a:custGeom>
          <a:avLst/>
          <a:gdLst/>
          <a:ahLst/>
          <a:cxnLst/>
          <a:rect l="0" t="0" r="0" b="0"/>
          <a:pathLst>
            <a:path>
              <a:moveTo>
                <a:pt x="228561" y="1227477"/>
              </a:moveTo>
              <a:arcTo wR="2205110" hR="2205110" stAng="12379064" swAng="1634013"/>
            </a:path>
          </a:pathLst>
        </a:custGeom>
        <a:noFill/>
        <a:ln w="19050" cap="flat" cmpd="sng" algn="ctr">
          <a:solidFill>
            <a:schemeClr val="accent5"/>
          </a:solidFill>
          <a:prstDash val="solid"/>
          <a:miter lim="800000"/>
          <a:tailEnd type="arrow"/>
        </a:ln>
        <a:effectLst/>
      </dsp:spPr>
      <dsp:style>
        <a:lnRef idx="3">
          <a:schemeClr val="accent5"/>
        </a:lnRef>
        <a:fillRef idx="0">
          <a:schemeClr val="accent5"/>
        </a:fillRef>
        <a:effectRef idx="2">
          <a:schemeClr val="accent5"/>
        </a:effectRef>
        <a:fontRef idx="minor">
          <a:schemeClr val="tx1"/>
        </a:fontRef>
      </dsp:style>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8C0C381-6E74-452E-B369-821C549A029E}" type="datetimeFigureOut">
              <a:rPr lang="en-US" smtClean="0"/>
              <a:t>4/13/2017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F4269BB-A13F-4CEA-8CC1-DE79AAABEE5D}" type="slidenum">
              <a:rPr lang="en-US" smtClean="0"/>
              <a:t>‹#›</a:t>
            </a:fld>
            <a:endParaRPr lang="en-US"/>
          </a:p>
        </p:txBody>
      </p:sp>
    </p:spTree>
    <p:extLst>
      <p:ext uri="{BB962C8B-B14F-4D97-AF65-F5344CB8AC3E}">
        <p14:creationId xmlns:p14="http://schemas.microsoft.com/office/powerpoint/2010/main" val="181407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4269BB-A13F-4CEA-8CC1-DE79AAABEE5D}" type="slidenum">
              <a:rPr lang="en-US" smtClean="0"/>
              <a:t>4</a:t>
            </a:fld>
            <a:endParaRPr lang="en-US"/>
          </a:p>
        </p:txBody>
      </p:sp>
    </p:spTree>
    <p:extLst>
      <p:ext uri="{BB962C8B-B14F-4D97-AF65-F5344CB8AC3E}">
        <p14:creationId xmlns:p14="http://schemas.microsoft.com/office/powerpoint/2010/main" val="1153452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4269BB-A13F-4CEA-8CC1-DE79AAABEE5D}" type="slidenum">
              <a:rPr lang="en-US" smtClean="0"/>
              <a:t>13</a:t>
            </a:fld>
            <a:endParaRPr lang="en-US"/>
          </a:p>
        </p:txBody>
      </p:sp>
    </p:spTree>
    <p:extLst>
      <p:ext uri="{BB962C8B-B14F-4D97-AF65-F5344CB8AC3E}">
        <p14:creationId xmlns:p14="http://schemas.microsoft.com/office/powerpoint/2010/main" val="2174865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4269BB-A13F-4CEA-8CC1-DE79AAABEE5D}" type="slidenum">
              <a:rPr lang="en-US" smtClean="0"/>
              <a:t>14</a:t>
            </a:fld>
            <a:endParaRPr lang="en-US"/>
          </a:p>
        </p:txBody>
      </p:sp>
    </p:spTree>
    <p:extLst>
      <p:ext uri="{BB962C8B-B14F-4D97-AF65-F5344CB8AC3E}">
        <p14:creationId xmlns:p14="http://schemas.microsoft.com/office/powerpoint/2010/main" val="989830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4269BB-A13F-4CEA-8CC1-DE79AAABEE5D}" type="slidenum">
              <a:rPr lang="en-US" smtClean="0"/>
              <a:t>15</a:t>
            </a:fld>
            <a:endParaRPr lang="en-US"/>
          </a:p>
        </p:txBody>
      </p:sp>
    </p:spTree>
    <p:extLst>
      <p:ext uri="{BB962C8B-B14F-4D97-AF65-F5344CB8AC3E}">
        <p14:creationId xmlns:p14="http://schemas.microsoft.com/office/powerpoint/2010/main" val="2435984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spcAft>
                <a:spcPts val="1223"/>
              </a:spcAft>
              <a:defRPr/>
            </a:pPr>
            <a:r>
              <a:rPr lang="en-US" dirty="0"/>
              <a:t>Priorities are what we will focus on to achieve TNC Outcomes. They characterize HOW we work to solve the Global Challenges – and will be where we’ll focus our energies going forward. </a:t>
            </a:r>
          </a:p>
          <a:p>
            <a:pPr defTabSz="931774">
              <a:spcAft>
                <a:spcPts val="1223"/>
              </a:spcAft>
              <a:defRPr/>
            </a:pPr>
            <a:endParaRPr lang="en-US" dirty="0"/>
          </a:p>
          <a:p>
            <a:pPr defTabSz="931774">
              <a:spcAft>
                <a:spcPts val="1223"/>
              </a:spcAft>
              <a:defRPr/>
            </a:pPr>
            <a:r>
              <a:rPr lang="en-US" dirty="0"/>
              <a:t>Priorities are a strategy or a collection of collection of strategies that contribute to at least one TNC Outcome. Each priority contributes to one or more Global Challenges.</a:t>
            </a:r>
          </a:p>
          <a:p>
            <a:pPr defTabSz="931774">
              <a:spcAft>
                <a:spcPts val="1223"/>
              </a:spcAft>
              <a:defRPr/>
            </a:pPr>
            <a:endParaRPr lang="en-US" dirty="0"/>
          </a:p>
          <a:p>
            <a:pPr defTabSz="931774">
              <a:spcAft>
                <a:spcPts val="1223"/>
              </a:spcAft>
              <a:defRPr/>
            </a:pPr>
            <a:r>
              <a:rPr lang="en-US" dirty="0"/>
              <a:t>The way we achieve that material contribution to a Global Challenge and TNC Outcomes can be described as our Theory of Transformational Change. Lynn Scarlett is leading our work on the TOTC, which you’ll hear more about at the Senior Leaders Meeting. Simply put, the TOTC aims to identify how a strategy or collection of strategies will work synergistically to make a material contribution to a TNC Outcome and a Global Challenge</a:t>
            </a:r>
          </a:p>
          <a:p>
            <a:pPr defTabSz="931774">
              <a:spcAft>
                <a:spcPts val="1223"/>
              </a:spcAft>
              <a:defRPr/>
            </a:pPr>
            <a:endParaRPr lang="en-US" dirty="0"/>
          </a:p>
          <a:p>
            <a:pPr defTabSz="931774">
              <a:spcAft>
                <a:spcPts val="1223"/>
              </a:spcAft>
              <a:defRPr/>
            </a:pPr>
            <a:r>
              <a:rPr lang="en-US" dirty="0"/>
              <a:t>Since we have a body of work currently underway, the ET and CMT considered how our existing body of work contributes to the Global Challenges; asking where TNC can make a material and unique contribution. The resulting priorities provide focus for the organization that is informed by science. </a:t>
            </a:r>
          </a:p>
          <a:p>
            <a:pPr defTabSz="931774">
              <a:spcAft>
                <a:spcPts val="1223"/>
              </a:spcAft>
              <a:defRPr/>
            </a:pPr>
            <a:endParaRPr lang="en-US" dirty="0"/>
          </a:p>
          <a:p>
            <a:pPr defTabSz="931774">
              <a:spcAft>
                <a:spcPts val="1223"/>
              </a:spcAft>
              <a:defRPr/>
            </a:pPr>
            <a:endParaRPr lang="en-US" dirty="0"/>
          </a:p>
          <a:p>
            <a:pPr>
              <a:spcAft>
                <a:spcPts val="1223"/>
              </a:spcAft>
            </a:pPr>
            <a:endParaRPr lang="en-US" dirty="0">
              <a:solidFill>
                <a:schemeClr val="accent5">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5A15750D-E932-4E80-A1B3-1B8E7E92725B}" type="slidenum">
              <a:rPr lang="en-US" smtClean="0"/>
              <a:t>16</a:t>
            </a:fld>
            <a:endParaRPr lang="en-US" dirty="0"/>
          </a:p>
        </p:txBody>
      </p:sp>
    </p:spTree>
    <p:extLst>
      <p:ext uri="{BB962C8B-B14F-4D97-AF65-F5344CB8AC3E}">
        <p14:creationId xmlns:p14="http://schemas.microsoft.com/office/powerpoint/2010/main" val="2140170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b="1" u="sng" dirty="0">
                <a:solidFill>
                  <a:srgbClr val="377F31"/>
                </a:solidFill>
                <a:latin typeface="Myriad Pro" panose="020B0503030403020204" pitchFamily="34" charset="0"/>
                <a:ea typeface="Calibri" panose="020F0502020204030204" pitchFamily="34" charset="0"/>
                <a:cs typeface="Times New Roman" panose="02020603050405020304" pitchFamily="18" charset="0"/>
              </a:rPr>
              <a:t>CLIMATE</a:t>
            </a:r>
          </a:p>
          <a:p>
            <a:pPr defTabSz="931774">
              <a:defRPr/>
            </a:pPr>
            <a:endParaRPr lang="en-US" b="1" u="sng" dirty="0">
              <a:solidFill>
                <a:srgbClr val="377F31"/>
              </a:solidFill>
              <a:latin typeface="Myriad Pro" panose="020B0503030403020204" pitchFamily="34" charset="0"/>
              <a:ea typeface="Calibri" panose="020F0502020204030204" pitchFamily="34" charset="0"/>
              <a:cs typeface="Times New Roman" panose="02020603050405020304" pitchFamily="18" charset="0"/>
            </a:endParaRPr>
          </a:p>
          <a:p>
            <a:pPr defTabSz="931774">
              <a:defRPr/>
            </a:pPr>
            <a:r>
              <a:rPr lang="en-US" b="1" dirty="0">
                <a:solidFill>
                  <a:srgbClr val="377F31"/>
                </a:solidFill>
                <a:latin typeface="Myriad Pro" panose="020B0503030403020204" pitchFamily="34" charset="0"/>
                <a:ea typeface="Calibri" panose="020F0502020204030204" pitchFamily="34" charset="0"/>
                <a:cs typeface="Times New Roman" panose="02020603050405020304" pitchFamily="18" charset="0"/>
              </a:rPr>
              <a:t>Low Carbon Future - Change energy policy </a:t>
            </a:r>
            <a:r>
              <a:rPr lang="en-US" b="1" dirty="0">
                <a:solidFill>
                  <a:schemeClr val="tx1">
                    <a:lumMod val="90000"/>
                    <a:lumOff val="10000"/>
                  </a:schemeClr>
                </a:solidFill>
                <a:latin typeface="Myriad Pro" panose="020B0503030403020204" pitchFamily="34" charset="0"/>
                <a:ea typeface="Calibri" panose="020F0502020204030204" pitchFamily="34" charset="0"/>
                <a:cs typeface="Times New Roman" panose="02020603050405020304" pitchFamily="18" charset="0"/>
              </a:rPr>
              <a:t>to accelerate our transition to a clean energy future</a:t>
            </a:r>
          </a:p>
          <a:p>
            <a:pPr defTabSz="931774">
              <a:defRPr/>
            </a:pPr>
            <a:r>
              <a:rPr lang="en-US" i="1" dirty="0"/>
              <a:t>May 2014. Sheep used for weed and grass management grazing at the Fuller Star solar project in Lancaster, California. Photo credit: © Dave </a:t>
            </a:r>
            <a:r>
              <a:rPr lang="en-US" i="1" dirty="0" err="1"/>
              <a:t>Lauridsen</a:t>
            </a:r>
            <a:r>
              <a:rPr lang="en-US" i="1" dirty="0"/>
              <a:t> for The Nature Conservancy</a:t>
            </a:r>
          </a:p>
          <a:p>
            <a:pPr defTabSz="931774">
              <a:defRPr/>
            </a:pPr>
            <a:endParaRPr lang="en-US" dirty="0">
              <a:solidFill>
                <a:schemeClr val="tx1">
                  <a:lumMod val="90000"/>
                  <a:lumOff val="10000"/>
                </a:schemeClr>
              </a:solidFill>
              <a:latin typeface="Myriad Pro" panose="020B0503030403020204" pitchFamily="34" charset="0"/>
            </a:endParaRPr>
          </a:p>
          <a:p>
            <a:pPr defTabSz="931774">
              <a:defRPr/>
            </a:pPr>
            <a:r>
              <a:rPr lang="en-US" b="1" dirty="0">
                <a:solidFill>
                  <a:schemeClr val="tx1">
                    <a:lumMod val="90000"/>
                    <a:lumOff val="10000"/>
                  </a:schemeClr>
                </a:solidFill>
                <a:latin typeface="Myriad Pro" panose="020B0503030403020204" pitchFamily="34" charset="0"/>
                <a:ea typeface="Calibri" panose="020F0502020204030204" pitchFamily="34" charset="0"/>
                <a:cs typeface="Times New Roman" panose="02020603050405020304" pitchFamily="18" charset="0"/>
              </a:rPr>
              <a:t>Climate Adaptation - Share solutions that </a:t>
            </a:r>
            <a:r>
              <a:rPr lang="en-US" b="1" dirty="0">
                <a:solidFill>
                  <a:srgbClr val="377F31"/>
                </a:solidFill>
                <a:latin typeface="Myriad Pro" panose="020B0503030403020204" pitchFamily="34" charset="0"/>
                <a:ea typeface="Calibri" panose="020F0502020204030204" pitchFamily="34" charset="0"/>
                <a:cs typeface="Times New Roman" panose="02020603050405020304" pitchFamily="18" charset="0"/>
              </a:rPr>
              <a:t>generate sustainable power and conserve biodiversity </a:t>
            </a:r>
          </a:p>
          <a:p>
            <a:pPr defTabSz="931774">
              <a:defRPr/>
            </a:pPr>
            <a:r>
              <a:rPr lang="en-US" i="1" dirty="0"/>
              <a:t>July 2015 In route to visit mangroves on </a:t>
            </a:r>
            <a:r>
              <a:rPr lang="en-US" i="1" dirty="0" err="1"/>
              <a:t>Lembongan</a:t>
            </a:r>
            <a:r>
              <a:rPr lang="en-US" i="1" dirty="0"/>
              <a:t> Island. Approximately 30 miles from Bali. Mangrove forests are “fish factories” that support fishing jobs and food security. The Conservancy is ramping up their efforts to strengthen the resilience of coastal communities as storms increase and sea levels rise. Photo credit: © Kevin Arnold</a:t>
            </a:r>
          </a:p>
          <a:p>
            <a:pPr defTabSz="931774">
              <a:defRPr/>
            </a:pPr>
            <a:endParaRPr lang="en-US" b="1" i="1" dirty="0"/>
          </a:p>
          <a:p>
            <a:pPr defTabSz="931774">
              <a:defRPr/>
            </a:pPr>
            <a:r>
              <a:rPr lang="en-US" b="1" dirty="0">
                <a:solidFill>
                  <a:srgbClr val="488943"/>
                </a:solidFill>
                <a:latin typeface="Myriad Pro" panose="020B0503030403020204" pitchFamily="34" charset="0"/>
                <a:ea typeface="Calibri" panose="020F0502020204030204" pitchFamily="34" charset="0"/>
                <a:cs typeface="Times New Roman" panose="02020603050405020304" pitchFamily="18" charset="0"/>
              </a:rPr>
              <a:t>Natural Climate Solution - Invest in nature </a:t>
            </a:r>
            <a:r>
              <a:rPr lang="en-US" b="1" dirty="0">
                <a:solidFill>
                  <a:schemeClr val="tx1">
                    <a:lumMod val="90000"/>
                    <a:lumOff val="10000"/>
                  </a:schemeClr>
                </a:solidFill>
                <a:latin typeface="Myriad Pro" panose="020B0503030403020204" pitchFamily="34" charset="0"/>
                <a:ea typeface="Calibri" panose="020F0502020204030204" pitchFamily="34" charset="0"/>
                <a:cs typeface="Times New Roman" panose="02020603050405020304" pitchFamily="18" charset="0"/>
              </a:rPr>
              <a:t>to prevent catastrophic warming</a:t>
            </a:r>
          </a:p>
          <a:p>
            <a:pPr defTabSz="931774">
              <a:defRPr/>
            </a:pPr>
            <a:r>
              <a:rPr lang="en-US" i="1" dirty="0"/>
              <a:t>The dense tropical </a:t>
            </a:r>
            <a:r>
              <a:rPr lang="en-US" i="1" dirty="0" err="1"/>
              <a:t>Wehea</a:t>
            </a:r>
            <a:r>
              <a:rPr lang="en-US" i="1" dirty="0"/>
              <a:t> forest in the Kalimantan region of Borneo, Indonesia. The Nature Conservancy is working with industry, partner </a:t>
            </a:r>
            <a:r>
              <a:rPr lang="en-US" i="1" dirty="0" err="1"/>
              <a:t>organizatioins</a:t>
            </a:r>
            <a:r>
              <a:rPr lang="en-US" i="1" dirty="0"/>
              <a:t>, national and local governments and communities to stop the destruction of the rain forest with a goal to protect 250,000 square kilometers (about 90,000 square miles) of forest in Kalimantan. PHOTO CREDIT: Bridget </a:t>
            </a:r>
            <a:r>
              <a:rPr lang="en-US" i="1" dirty="0" err="1"/>
              <a:t>Besaw</a:t>
            </a:r>
            <a:endParaRPr lang="en-US" i="1" dirty="0"/>
          </a:p>
          <a:p>
            <a:pPr defTabSz="931774">
              <a:defRPr/>
            </a:pPr>
            <a:endParaRPr lang="en-US" b="1" dirty="0">
              <a:solidFill>
                <a:schemeClr val="tx1">
                  <a:lumMod val="90000"/>
                  <a:lumOff val="10000"/>
                </a:schemeClr>
              </a:solidFill>
              <a:latin typeface="Myriad Pro" panose="020B0503030403020204" pitchFamily="34" charset="0"/>
              <a:ea typeface="Calibri" panose="020F0502020204030204" pitchFamily="34" charset="0"/>
              <a:cs typeface="Times New Roman" panose="02020603050405020304" pitchFamily="18" charset="0"/>
            </a:endParaRPr>
          </a:p>
          <a:p>
            <a:pPr defTabSz="931774">
              <a:defRPr/>
            </a:pPr>
            <a:r>
              <a:rPr lang="en-US" b="1" u="sng" dirty="0"/>
              <a:t>FOOD</a:t>
            </a:r>
          </a:p>
          <a:p>
            <a:pPr defTabSz="931774">
              <a:defRPr/>
            </a:pPr>
            <a:endParaRPr lang="en-US" b="1" dirty="0"/>
          </a:p>
          <a:p>
            <a:pPr defTabSz="931774">
              <a:defRPr/>
            </a:pPr>
            <a:r>
              <a:rPr lang="en-US" b="1" dirty="0"/>
              <a:t>Sustainable Agricultural Practices - </a:t>
            </a:r>
            <a:r>
              <a:rPr lang="en-US" b="1" dirty="0">
                <a:solidFill>
                  <a:schemeClr val="tx1">
                    <a:lumMod val="90000"/>
                    <a:lumOff val="10000"/>
                  </a:schemeClr>
                </a:solidFill>
                <a:latin typeface="Myriad Pro" panose="020B0503030403020204" pitchFamily="34" charset="0"/>
                <a:ea typeface="Calibri" panose="020F0502020204030204" pitchFamily="34" charset="0"/>
                <a:cs typeface="Times New Roman" panose="02020603050405020304" pitchFamily="18" charset="0"/>
              </a:rPr>
              <a:t>Encourage more productive agricultural activities to </a:t>
            </a:r>
            <a:r>
              <a:rPr lang="en-US" b="1" dirty="0">
                <a:solidFill>
                  <a:schemeClr val="accent5">
                    <a:lumMod val="75000"/>
                  </a:schemeClr>
                </a:solidFill>
                <a:latin typeface="Myriad Pro" panose="020B0503030403020204" pitchFamily="34" charset="0"/>
                <a:ea typeface="Calibri" panose="020F0502020204030204" pitchFamily="34" charset="0"/>
                <a:cs typeface="Times New Roman" panose="02020603050405020304" pitchFamily="18" charset="0"/>
              </a:rPr>
              <a:t>meet the growing demand for food and ensure nature continues to thrive</a:t>
            </a:r>
          </a:p>
          <a:p>
            <a:pPr defTabSz="931774">
              <a:defRPr/>
            </a:pPr>
            <a:r>
              <a:rPr lang="en-US" i="1" dirty="0"/>
              <a:t>Joao Batista Dos Santos </a:t>
            </a:r>
            <a:r>
              <a:rPr lang="en-US" i="1" dirty="0" err="1"/>
              <a:t>Fortado</a:t>
            </a:r>
            <a:r>
              <a:rPr lang="en-US" i="1" dirty="0"/>
              <a:t> herds cattle on the Ponderosa farm in </a:t>
            </a:r>
            <a:r>
              <a:rPr lang="en-US" i="1" dirty="0" err="1"/>
              <a:t>Paragominas-Pará</a:t>
            </a:r>
            <a:r>
              <a:rPr lang="en-US" i="1" dirty="0"/>
              <a:t>, a municipality in the Brazilian Amazon. Understanding that conversion to agriculture and cattle ranching is the greatest threat to the Amazon rainforest, the Conservancy works in strategic municipalities of the Brazilian Amazon – such as </a:t>
            </a:r>
            <a:r>
              <a:rPr lang="en-US" i="1" dirty="0" err="1"/>
              <a:t>Paragominas</a:t>
            </a:r>
            <a:r>
              <a:rPr lang="en-US" i="1" dirty="0"/>
              <a:t> – to implement strategies to control deforestation and promote the responsible production of soy and beef among farmers and ranchers. Photo credit: © Ami Vitale</a:t>
            </a:r>
          </a:p>
          <a:p>
            <a:pPr defTabSz="931774">
              <a:defRPr/>
            </a:pPr>
            <a:endParaRPr lang="en-US" i="1" dirty="0"/>
          </a:p>
          <a:p>
            <a:pPr defTabSz="931774">
              <a:defRPr/>
            </a:pPr>
            <a:endParaRPr lang="en-US" b="0" i="1" dirty="0"/>
          </a:p>
          <a:p>
            <a:pPr defTabSz="931774">
              <a:defRPr/>
            </a:pPr>
            <a:endParaRPr lang="en-US" b="1" dirty="0">
              <a:solidFill>
                <a:schemeClr val="accent5">
                  <a:lumMod val="75000"/>
                </a:schemeClr>
              </a:solidFill>
              <a:latin typeface="Myriad Pro" panose="020B0503030403020204" pitchFamily="34" charset="0"/>
              <a:ea typeface="Calibri" panose="020F0502020204030204" pitchFamily="34" charset="0"/>
              <a:cs typeface="Times New Roman" panose="02020603050405020304" pitchFamily="18" charset="0"/>
            </a:endParaRPr>
          </a:p>
          <a:p>
            <a:pPr defTabSz="931774">
              <a:defRPr/>
            </a:pPr>
            <a:endParaRPr lang="en-US" b="1" dirty="0"/>
          </a:p>
          <a:p>
            <a:pPr defTabSz="931774">
              <a:defRPr/>
            </a:pPr>
            <a:endParaRPr lang="en-US" b="1" dirty="0"/>
          </a:p>
          <a:p>
            <a:pPr defTabSz="931774">
              <a:defRPr/>
            </a:pPr>
            <a:endParaRPr lang="en-US" i="1" dirty="0"/>
          </a:p>
          <a:p>
            <a:pPr defTabSz="931774">
              <a:defRPr/>
            </a:pPr>
            <a:endParaRPr lang="en-US" b="0" i="1" dirty="0"/>
          </a:p>
          <a:p>
            <a:endParaRPr lang="en-US" dirty="0"/>
          </a:p>
        </p:txBody>
      </p:sp>
      <p:sp>
        <p:nvSpPr>
          <p:cNvPr id="4" name="Slide Number Placeholder 3"/>
          <p:cNvSpPr>
            <a:spLocks noGrp="1"/>
          </p:cNvSpPr>
          <p:nvPr>
            <p:ph type="sldNum" sz="quarter" idx="10"/>
          </p:nvPr>
        </p:nvSpPr>
        <p:spPr/>
        <p:txBody>
          <a:bodyPr/>
          <a:lstStyle/>
          <a:p>
            <a:pPr defTabSz="931774">
              <a:defRPr/>
            </a:pPr>
            <a:fld id="{5A15750D-E932-4E80-A1B3-1B8E7E92725B}" type="slidenum">
              <a:rPr lang="en-US" sz="1800" kern="0">
                <a:solidFill>
                  <a:sysClr val="windowText" lastClr="000000"/>
                </a:solidFill>
              </a:rPr>
              <a:pPr defTabSz="931774">
                <a:defRPr/>
              </a:pPr>
              <a:t>17</a:t>
            </a:fld>
            <a:endParaRPr lang="en-US" sz="1800" kern="0" dirty="0">
              <a:solidFill>
                <a:sysClr val="windowText" lastClr="000000"/>
              </a:solidFill>
            </a:endParaRPr>
          </a:p>
        </p:txBody>
      </p:sp>
    </p:spTree>
    <p:extLst>
      <p:ext uri="{BB962C8B-B14F-4D97-AF65-F5344CB8AC3E}">
        <p14:creationId xmlns:p14="http://schemas.microsoft.com/office/powerpoint/2010/main" val="976255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3AD4E5-9D03-EB41-91DD-B04C578F429A}" type="slidenum">
              <a:rPr lang="en-US" smtClean="0"/>
              <a:t>18</a:t>
            </a:fld>
            <a:endParaRPr lang="en-US"/>
          </a:p>
        </p:txBody>
      </p:sp>
    </p:spTree>
    <p:extLst>
      <p:ext uri="{BB962C8B-B14F-4D97-AF65-F5344CB8AC3E}">
        <p14:creationId xmlns:p14="http://schemas.microsoft.com/office/powerpoint/2010/main" val="1813274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272AA5-0B6B-304E-9D56-AAC29E2D33EF}" type="slidenum">
              <a:rPr lang="en-US" smtClean="0"/>
              <a:pPr/>
              <a:t>36</a:t>
            </a:fld>
            <a:endParaRPr lang="en-US" dirty="0"/>
          </a:p>
        </p:txBody>
      </p:sp>
    </p:spTree>
    <p:extLst>
      <p:ext uri="{BB962C8B-B14F-4D97-AF65-F5344CB8AC3E}">
        <p14:creationId xmlns:p14="http://schemas.microsoft.com/office/powerpoint/2010/main" val="30174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fld id="{11272AA5-0B6B-304E-9D56-AAC29E2D33EF}" type="slidenum">
              <a:rPr lang="en-US" smtClean="0"/>
              <a:pPr/>
              <a:t>37</a:t>
            </a:fld>
            <a:endParaRPr lang="en-US" dirty="0"/>
          </a:p>
        </p:txBody>
      </p:sp>
    </p:spTree>
    <p:extLst>
      <p:ext uri="{BB962C8B-B14F-4D97-AF65-F5344CB8AC3E}">
        <p14:creationId xmlns:p14="http://schemas.microsoft.com/office/powerpoint/2010/main" val="900374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717550" y="1162050"/>
            <a:ext cx="5575300" cy="3136900"/>
          </a:xfrm>
          <a:ln/>
        </p:spPr>
      </p:sp>
      <p:sp>
        <p:nvSpPr>
          <p:cNvPr id="87043" name="Notes Placeholder 2"/>
          <p:cNvSpPr>
            <a:spLocks noGrp="1"/>
          </p:cNvSpPr>
          <p:nvPr>
            <p:ph type="body" idx="1"/>
          </p:nvPr>
        </p:nvSpPr>
        <p:spPr>
          <a:noFill/>
          <a:ln/>
        </p:spPr>
        <p:txBody>
          <a:bodyPr>
            <a:normAutofit/>
          </a:bodyPr>
          <a:lstStyle/>
          <a:p>
            <a:r>
              <a:rPr lang="en-US" sz="1000" b="1" dirty="0">
                <a:latin typeface="+mn-lt"/>
                <a:ea typeface="ＭＳ Ｐゴシック" pitchFamily="34" charset="-128"/>
                <a:cs typeface="Arial" pitchFamily="34" charset="0"/>
              </a:rPr>
              <a:t>Quality of Life </a:t>
            </a:r>
            <a:r>
              <a:rPr lang="en-US" sz="1000" dirty="0">
                <a:latin typeface="+mn-lt"/>
                <a:ea typeface="ＭＳ Ｐゴシック" pitchFamily="34" charset="-128"/>
                <a:cs typeface="Arial" pitchFamily="34" charset="0"/>
              </a:rPr>
              <a:t>specifically addresses a projects impact on communities from the health and wellbeing of individuals of the wellbeing of the larger social fabric as a whole. </a:t>
            </a:r>
          </a:p>
          <a:p>
            <a:endParaRPr lang="en-US" sz="1000" dirty="0">
              <a:latin typeface="+mn-lt"/>
              <a:ea typeface="ＭＳ Ｐゴシック" pitchFamily="34" charset="-128"/>
              <a:cs typeface="Arial" pitchFamily="34" charset="0"/>
            </a:endParaRPr>
          </a:p>
          <a:p>
            <a:r>
              <a:rPr lang="en-US" sz="1000" b="1" dirty="0">
                <a:latin typeface="+mn-lt"/>
                <a:ea typeface="ＭＳ Ｐゴシック" pitchFamily="34" charset="-128"/>
                <a:cs typeface="Arial" pitchFamily="34" charset="0"/>
              </a:rPr>
              <a:t>Leadership </a:t>
            </a:r>
            <a:r>
              <a:rPr lang="en-US" sz="1000" dirty="0">
                <a:latin typeface="+mn-lt"/>
                <a:ea typeface="ＭＳ Ｐゴシック" pitchFamily="34" charset="-128"/>
                <a:cs typeface="Arial" pitchFamily="34" charset="0"/>
              </a:rPr>
              <a:t>is comprised of the tasks that demonstrate effective leadership and commitment by all parties involved in a project. The meaningful commitment from the owner, team leaders, &amp; constructors.</a:t>
            </a:r>
          </a:p>
          <a:p>
            <a:endParaRPr lang="en-US" sz="1000" dirty="0">
              <a:latin typeface="+mn-lt"/>
              <a:ea typeface="ＭＳ Ｐゴシック" pitchFamily="34" charset="-128"/>
              <a:cs typeface="Arial" pitchFamily="34" charset="0"/>
            </a:endParaRPr>
          </a:p>
          <a:p>
            <a:r>
              <a:rPr lang="en-US" sz="1000" b="1" dirty="0">
                <a:latin typeface="+mn-lt"/>
                <a:ea typeface="ＭＳ Ｐゴシック" pitchFamily="34" charset="-128"/>
                <a:cs typeface="Arial" pitchFamily="34" charset="0"/>
              </a:rPr>
              <a:t>Resource Allocation </a:t>
            </a:r>
            <a:r>
              <a:rPr lang="en-US" sz="1000" dirty="0">
                <a:latin typeface="+mn-lt"/>
                <a:ea typeface="ＭＳ Ｐゴシック" pitchFamily="34" charset="-128"/>
                <a:cs typeface="Arial" pitchFamily="34" charset="0"/>
              </a:rPr>
              <a:t>measures the use of renewable and non-renewable resources for the project. Benefits of managing resources needed will allow a longer life as we know it. </a:t>
            </a:r>
          </a:p>
          <a:p>
            <a:endParaRPr lang="en-US" sz="1000" dirty="0">
              <a:latin typeface="+mn-lt"/>
              <a:ea typeface="ＭＳ Ｐゴシック" pitchFamily="34" charset="-128"/>
              <a:cs typeface="Arial" pitchFamily="34" charset="0"/>
            </a:endParaRPr>
          </a:p>
          <a:p>
            <a:r>
              <a:rPr lang="en-US" sz="1000" b="1" dirty="0">
                <a:latin typeface="+mn-lt"/>
                <a:ea typeface="ＭＳ Ｐゴシック" pitchFamily="34" charset="-128"/>
                <a:cs typeface="Arial" pitchFamily="34" charset="0"/>
              </a:rPr>
              <a:t>Natural World </a:t>
            </a:r>
            <a:r>
              <a:rPr lang="en-US" sz="1000" dirty="0">
                <a:latin typeface="+mn-lt"/>
                <a:ea typeface="ＭＳ Ｐゴシック" pitchFamily="34" charset="-128"/>
                <a:cs typeface="Arial" pitchFamily="34" charset="0"/>
              </a:rPr>
              <a:t>allows project teams to assesses the effect of the project on the preservation and renewal of ecosystem functions. </a:t>
            </a:r>
            <a:r>
              <a:rPr lang="en-US" sz="1000" kern="1200" dirty="0">
                <a:solidFill>
                  <a:schemeClr val="tx1"/>
                </a:solidFill>
                <a:effectLst/>
                <a:latin typeface="+mn-lt"/>
                <a:ea typeface="MS PGothic" pitchFamily="34" charset="-128"/>
                <a:cs typeface="+mn-cs"/>
              </a:rPr>
              <a:t>This section addresses how to understand and minimize negative impacts while considering ways in which the infrastructure can interact with natural systems in a synergistic and positive way.</a:t>
            </a:r>
          </a:p>
          <a:p>
            <a:endParaRPr lang="en-US" sz="1000" dirty="0">
              <a:latin typeface="+mn-lt"/>
              <a:ea typeface="ＭＳ Ｐゴシック" pitchFamily="34" charset="-128"/>
              <a:cs typeface="Arial" pitchFamily="34" charset="0"/>
            </a:endParaRPr>
          </a:p>
          <a:p>
            <a:pPr eaLnBrk="1" hangingPunct="1">
              <a:spcBef>
                <a:spcPct val="0"/>
              </a:spcBef>
            </a:pPr>
            <a:r>
              <a:rPr lang="en-US" sz="1000" b="1" dirty="0">
                <a:latin typeface="+mn-lt"/>
                <a:ea typeface="ＭＳ Ｐゴシック" pitchFamily="34" charset="-128"/>
                <a:cs typeface="Arial" pitchFamily="34" charset="0"/>
              </a:rPr>
              <a:t>Climate And Risk </a:t>
            </a:r>
            <a:r>
              <a:rPr lang="en-US" sz="1000" dirty="0">
                <a:latin typeface="+mn-lt"/>
                <a:ea typeface="ＭＳ Ｐゴシック" pitchFamily="34" charset="-128"/>
                <a:cs typeface="Arial" pitchFamily="34" charset="0"/>
              </a:rPr>
              <a:t>looks at </a:t>
            </a:r>
            <a:r>
              <a:rPr lang="en-US" sz="1000" kern="1200" dirty="0">
                <a:solidFill>
                  <a:schemeClr val="tx1"/>
                </a:solidFill>
                <a:effectLst/>
                <a:latin typeface="+mn-lt"/>
                <a:ea typeface="MS PGothic" pitchFamily="34" charset="-128"/>
                <a:cs typeface="+mn-cs"/>
              </a:rPr>
              <a:t>two</a:t>
            </a:r>
            <a:r>
              <a:rPr lang="en-US" sz="1000" kern="1200" baseline="0" dirty="0">
                <a:solidFill>
                  <a:schemeClr val="tx1"/>
                </a:solidFill>
                <a:effectLst/>
                <a:latin typeface="+mn-lt"/>
                <a:ea typeface="MS PGothic" pitchFamily="34" charset="-128"/>
                <a:cs typeface="+mn-cs"/>
              </a:rPr>
              <a:t> main concepts:</a:t>
            </a:r>
            <a:r>
              <a:rPr lang="en-US" sz="1000" kern="1200" dirty="0">
                <a:solidFill>
                  <a:schemeClr val="tx1"/>
                </a:solidFill>
                <a:effectLst/>
                <a:latin typeface="+mn-lt"/>
                <a:ea typeface="MS PGothic" pitchFamily="34" charset="-128"/>
                <a:cs typeface="+mn-cs"/>
              </a:rPr>
              <a:t> minimizing emissions that may contribute to increased short- and long-term risks and ensuring that infrastructure projects are resilient to short-term hazards or altered long-term future conditions. </a:t>
            </a:r>
          </a:p>
          <a:p>
            <a:pPr eaLnBrk="1" hangingPunct="1">
              <a:spcBef>
                <a:spcPct val="0"/>
              </a:spcBef>
            </a:pPr>
            <a:endParaRPr lang="en-US" sz="1000" dirty="0">
              <a:latin typeface="+mn-lt"/>
              <a:ea typeface="ＭＳ Ｐゴシック" pitchFamily="34" charset="-128"/>
              <a:cs typeface="Arial" pitchFamily="34" charset="0"/>
            </a:endParaRPr>
          </a:p>
          <a:p>
            <a:r>
              <a:rPr lang="en-US" sz="1000" i="1" dirty="0">
                <a:latin typeface="+mn-lt"/>
                <a:ea typeface="ＭＳ Ｐゴシック" pitchFamily="34" charset="-128"/>
                <a:cs typeface="Arial" pitchFamily="34" charset="0"/>
              </a:rPr>
              <a:t>Note to Speakers:</a:t>
            </a:r>
            <a:r>
              <a:rPr lang="en-US" sz="1000" i="1" baseline="0" dirty="0">
                <a:latin typeface="+mn-lt"/>
                <a:ea typeface="ＭＳ Ｐゴシック" pitchFamily="34" charset="-128"/>
                <a:cs typeface="Arial" pitchFamily="34" charset="0"/>
              </a:rPr>
              <a:t> </a:t>
            </a:r>
            <a:r>
              <a:rPr lang="en-US" sz="1000" i="1" dirty="0">
                <a:latin typeface="+mn-lt"/>
                <a:ea typeface="ＭＳ Ｐゴシック" pitchFamily="34" charset="-128"/>
                <a:cs typeface="Arial" pitchFamily="34" charset="0"/>
              </a:rPr>
              <a:t>You may want to provide</a:t>
            </a:r>
            <a:r>
              <a:rPr lang="en-US" sz="1000" i="1" baseline="0" dirty="0">
                <a:latin typeface="+mn-lt"/>
                <a:ea typeface="ＭＳ Ｐゴシック" pitchFamily="34" charset="-128"/>
                <a:cs typeface="Arial" pitchFamily="34" charset="0"/>
              </a:rPr>
              <a:t> the Credit List handout that shows all 60 credits.</a:t>
            </a:r>
            <a:endParaRPr lang="en-US" sz="1000" i="1" dirty="0">
              <a:latin typeface="+mn-lt"/>
              <a:ea typeface="ＭＳ Ｐゴシック" pitchFamily="34" charset="-128"/>
              <a:cs typeface="Arial" pitchFamily="34" charset="0"/>
            </a:endParaRPr>
          </a:p>
        </p:txBody>
      </p:sp>
      <p:sp>
        <p:nvSpPr>
          <p:cNvPr id="87044" name="Slide Number Placeholder 3"/>
          <p:cNvSpPr>
            <a:spLocks noGrp="1"/>
          </p:cNvSpPr>
          <p:nvPr>
            <p:ph type="sldNum" sz="quarter" idx="5"/>
          </p:nvPr>
        </p:nvSpPr>
        <p:spPr>
          <a:noFill/>
        </p:spPr>
        <p:txBody>
          <a:bodyPr/>
          <a:lstStyle/>
          <a:p>
            <a:fld id="{46E781AD-317C-4E35-83D5-ADC1E1A93AD5}" type="slidenum">
              <a:rPr lang="en-US" smtClean="0"/>
              <a:pPr/>
              <a:t>38</a:t>
            </a:fld>
            <a:endParaRPr lang="en-US"/>
          </a:p>
        </p:txBody>
      </p:sp>
    </p:spTree>
    <p:extLst>
      <p:ext uri="{BB962C8B-B14F-4D97-AF65-F5344CB8AC3E}">
        <p14:creationId xmlns:p14="http://schemas.microsoft.com/office/powerpoint/2010/main" val="309478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Model developed in Latin America</a:t>
            </a:r>
            <a:r>
              <a:rPr lang="en-US" baseline="0" dirty="0"/>
              <a:t> where issues simple; applying to East Coast watershed much more complex – Need to balance Urban and Agricultural issues – ensuring long-term viability of farms and food security in 100-mile radius of major metropolitan areas.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91E102-1848-4967-A113-5116BC7A94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15640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1286D5-BD47-6741-A2E4-45C5E333799A}" type="slidenum">
              <a:rPr lang="en-US" smtClean="0"/>
              <a:t>5</a:t>
            </a:fld>
            <a:endParaRPr lang="en-US" dirty="0"/>
          </a:p>
        </p:txBody>
      </p:sp>
    </p:spTree>
    <p:extLst>
      <p:ext uri="{BB962C8B-B14F-4D97-AF65-F5344CB8AC3E}">
        <p14:creationId xmlns:p14="http://schemas.microsoft.com/office/powerpoint/2010/main" val="195952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1" dirty="0"/>
              <a:t>Watershed</a:t>
            </a:r>
            <a:r>
              <a:rPr lang="en-US" b="0" baseline="0" dirty="0"/>
              <a:t> 565 square miles from Amish dairy and produce farms in North to I95 urbanized corridor in South </a:t>
            </a:r>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91E102-1848-4967-A113-5116BC7A94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00361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hronicle Office" pitchFamily="2" charset="0"/>
              </a:rPr>
              <a:t>1. Fund</a:t>
            </a:r>
            <a:r>
              <a:rPr lang="en-US" sz="1200" b="1" baseline="0" dirty="0">
                <a:latin typeface="Chronicle Office" pitchFamily="2" charset="0"/>
              </a:rPr>
              <a:t>ing Side</a:t>
            </a:r>
            <a:r>
              <a:rPr lang="en-US" sz="1200" baseline="0" dirty="0">
                <a:latin typeface="Chronicle Office" pitchFamily="2" charset="0"/>
              </a:rPr>
              <a:t> – Start with trickle and build - </a:t>
            </a:r>
            <a:r>
              <a:rPr lang="en-US" sz="1200" dirty="0">
                <a:latin typeface="Chronicle Office" pitchFamily="2" charset="0"/>
              </a:rPr>
              <a:t>Launch Fund with Water Producers and Philanthropic Capital to</a:t>
            </a:r>
            <a:r>
              <a:rPr lang="en-US" sz="1200" baseline="0" dirty="0">
                <a:latin typeface="Chronicle Office" pitchFamily="2" charset="0"/>
              </a:rPr>
              <a:t> prove model; coordinate with municipalities; layer in other funding (State &amp; corporate); Pay-for-Success Model fits very well as accelerator; </a:t>
            </a:r>
            <a:r>
              <a:rPr lang="en-US" sz="1200" b="1" baseline="0" dirty="0">
                <a:latin typeface="Chronicle Office" pitchFamily="2" charset="0"/>
              </a:rPr>
              <a:t>2.  Project Delivery Side</a:t>
            </a:r>
            <a:r>
              <a:rPr lang="en-US" sz="1200" b="0" baseline="0" dirty="0">
                <a:latin typeface="Chronicle Office" pitchFamily="2" charset="0"/>
              </a:rPr>
              <a:t> – Using GIS-based technical analysis (UD) to target focus areas; Leverage Conservation Partner Relationships to develop</a:t>
            </a:r>
            <a:r>
              <a:rPr lang="en-US" sz="1200" baseline="0" dirty="0">
                <a:latin typeface="Chronicle Office" pitchFamily="2" charset="0"/>
              </a:rPr>
              <a:t> three-to-five year project pipeline in heavy load zones; expand focus areas in subsequent years; </a:t>
            </a:r>
            <a:r>
              <a:rPr lang="en-US" sz="1200" b="1" baseline="0" dirty="0">
                <a:latin typeface="Chronicle Office" pitchFamily="2" charset="0"/>
              </a:rPr>
              <a:t>3. Sustainable Model </a:t>
            </a:r>
            <a:r>
              <a:rPr lang="en-US" sz="1200" b="0" baseline="0" dirty="0">
                <a:latin typeface="Chronicle Office" pitchFamily="2" charset="0"/>
              </a:rPr>
              <a:t>– reinvest proceeds as capital is repaid; enter into new P-f-S contracts; monitor results and adapt practices; generate funds (philanthropic or otherwise) to maintain practices </a:t>
            </a:r>
            <a:endParaRPr lang="en-US" sz="1200" dirty="0">
              <a:latin typeface="Chronicle Office" pitchFamily="2"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91E102-1848-4967-A113-5116BC7A94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24677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91E102-1848-4967-A113-5116BC7A94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3341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91E102-1848-4967-A113-5116BC7A9464}" type="slidenum">
              <a:rPr lang="en-US" smtClean="0"/>
              <a:t>52</a:t>
            </a:fld>
            <a:endParaRPr lang="en-US"/>
          </a:p>
        </p:txBody>
      </p:sp>
    </p:spTree>
    <p:extLst>
      <p:ext uri="{BB962C8B-B14F-4D97-AF65-F5344CB8AC3E}">
        <p14:creationId xmlns:p14="http://schemas.microsoft.com/office/powerpoint/2010/main" val="1655780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C4126F4-5A17-4343-A3A0-A553F8DD6AF2}" type="slidenum">
              <a:rPr lang="en-US" smtClean="0"/>
              <a:t>54</a:t>
            </a:fld>
            <a:endParaRPr lang="en-US" dirty="0"/>
          </a:p>
        </p:txBody>
      </p:sp>
    </p:spTree>
    <p:extLst>
      <p:ext uri="{BB962C8B-B14F-4D97-AF65-F5344CB8AC3E}">
        <p14:creationId xmlns:p14="http://schemas.microsoft.com/office/powerpoint/2010/main" val="4255102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4269BB-A13F-4CEA-8CC1-DE79AAABEE5D}" type="slidenum">
              <a:rPr lang="en-US" smtClean="0"/>
              <a:t>6</a:t>
            </a:fld>
            <a:endParaRPr lang="en-US"/>
          </a:p>
        </p:txBody>
      </p:sp>
    </p:spTree>
    <p:extLst>
      <p:ext uri="{BB962C8B-B14F-4D97-AF65-F5344CB8AC3E}">
        <p14:creationId xmlns:p14="http://schemas.microsoft.com/office/powerpoint/2010/main" val="165860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aseline="0" dirty="0"/>
              <a:t>People and nature face big challenges this century. As the population grows to 9 billion, how can we meet the food and energy demands that will be required to bring people out of poverty, without warming the climate, polluting the air with particulates, plowing up the forests and grasslands, overfishing the seas, draining our rivers for irrigation and polluting our waters with agricultural runoff. Clearly, if we don’t get this right, it will be bad for both nature and people.</a:t>
            </a:r>
          </a:p>
          <a:p>
            <a:pPr marL="174708" indent="-174708">
              <a:buFont typeface="Arial" panose="020B0604020202020204" pitchFamily="34" charset="0"/>
              <a:buChar char="•"/>
            </a:pPr>
            <a:endParaRPr lang="en-US" baseline="0" dirty="0"/>
          </a:p>
          <a:p>
            <a:pPr marL="174708" indent="-174708" defTabSz="931774">
              <a:buFont typeface="Arial" panose="020B0604020202020204" pitchFamily="34" charset="0"/>
              <a:buChar char="•"/>
              <a:defRPr/>
            </a:pPr>
            <a:r>
              <a:rPr lang="en-US" dirty="0"/>
              <a:t>We developed two scenarios, a ‘business as usual’ scenario and a ‘conservation’ scenario. These scenarios were developed as spatially explicit models for the entire globe, projected out to the year 2050. The scenarios included the impacts of agriculture, fisheries, energy production and human settlements on land and water use, GHG emissions, air pollution and nutrient pollution. In both scenarios, the human population grows, becomes wealthier, and demands more food and energy. These human demands on the system are the same in both scenarios. In the conservation scenario, energy production is increasingly from low-carbon sources and is fully mitigated, crop expansion is limited by increasing crop yields and shifts to more water-rich areas to prevent excessive water withdrawals from rivers, and fisheries are harvested sustainably. </a:t>
            </a:r>
          </a:p>
          <a:p>
            <a:pPr marL="174708" indent="-174708" defTabSz="931774">
              <a:buFont typeface="Arial" panose="020B0604020202020204" pitchFamily="34" charset="0"/>
              <a:buChar char="•"/>
              <a:defRPr/>
            </a:pPr>
            <a:endParaRPr lang="en-US" baseline="0" dirty="0"/>
          </a:p>
        </p:txBody>
      </p:sp>
      <p:sp>
        <p:nvSpPr>
          <p:cNvPr id="4" name="Slide Number Placeholder 3"/>
          <p:cNvSpPr>
            <a:spLocks noGrp="1"/>
          </p:cNvSpPr>
          <p:nvPr>
            <p:ph type="sldNum" sz="quarter" idx="10"/>
          </p:nvPr>
        </p:nvSpPr>
        <p:spPr/>
        <p:txBody>
          <a:bodyPr/>
          <a:lstStyle/>
          <a:p>
            <a:fld id="{FE671B23-61F8-4778-91AB-283A97963D6B}" type="slidenum">
              <a:rPr lang="en-US" smtClean="0"/>
              <a:t>7</a:t>
            </a:fld>
            <a:endParaRPr lang="en-US"/>
          </a:p>
        </p:txBody>
      </p:sp>
    </p:spTree>
    <p:extLst>
      <p:ext uri="{BB962C8B-B14F-4D97-AF65-F5344CB8AC3E}">
        <p14:creationId xmlns:p14="http://schemas.microsoft.com/office/powerpoint/2010/main" val="1745862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465887">
              <a:defRPr/>
            </a:pPr>
            <a:r>
              <a:rPr lang="en-US" dirty="0"/>
              <a:t>I’ve mentioned situation analysis multiple times now as part of our new approach, so let’s spend a few minutes – at a high level – on it. Conceptually, our application of the situation analysis tool for our work is pretty straight-forward. The purpose is to identify the key challenges affecting nature and people within a geography or a situation analysis can have a thematic focus, such as food supply chain. This tool can be applied at any scale – from the world, to regions to whole systems and we ask 4 fundamental questions in a situation analysis. The first 2 are asked independently: what are the challenges facing nature and what are the challenges facing people? Once we have these answers we ask, which of those problems are connected, and how? Having this answer makes it clear the challenges facing nature alone versus those that are also being faced by people. Finally, we ask, what is the evidence for the strongest connections? By answering these questions in a systematic way, and understanding the strength of evidence for the answers, we generate a science-based assessment of the most significant challenges facing nature, and those challenges impacting both people and nature. Applying this systematic approach of a situation analysis first at the global level and then stepping it down to finer scales enables us to understand how these challenges hold and change at finer scales. One could imagine the patterns changing from the globe, to North America, to the Gulf of Mexico for example. Knowing this helps us understand organizationally what we work on together and what aspects of our work are unique to our particular area. </a:t>
            </a:r>
          </a:p>
          <a:p>
            <a:pPr defTabSz="465887">
              <a:defRPr/>
            </a:pPr>
            <a:endParaRPr lang="en-US" dirty="0"/>
          </a:p>
          <a:p>
            <a:pPr defTabSz="465887">
              <a:defRPr/>
            </a:pPr>
            <a:r>
              <a:rPr lang="en-US" dirty="0"/>
              <a:t>Since I mentioned situation analysis is used to set priorities, I suspect some of you are wondering about the implications of CbD 2.0 for current priorities. The intent is to use our updated conservation approach to adjust current priorities through time, there is not intent to ‘clean slate’ current priority work and reassess it all. Instead we will use CbD 2.0 to adjust current work and inform new priorities.</a:t>
            </a:r>
          </a:p>
          <a:p>
            <a:endParaRPr lang="en-US" dirty="0"/>
          </a:p>
        </p:txBody>
      </p:sp>
      <p:sp>
        <p:nvSpPr>
          <p:cNvPr id="4" name="Slide Number Placeholder 3"/>
          <p:cNvSpPr>
            <a:spLocks noGrp="1"/>
          </p:cNvSpPr>
          <p:nvPr>
            <p:ph type="sldNum" sz="quarter" idx="10"/>
          </p:nvPr>
        </p:nvSpPr>
        <p:spPr/>
        <p:txBody>
          <a:bodyPr/>
          <a:lstStyle/>
          <a:p>
            <a:fld id="{981286D5-BD47-6741-A2E4-45C5E333799A}" type="slidenum">
              <a:rPr lang="en-US" smtClean="0"/>
              <a:t>8</a:t>
            </a:fld>
            <a:endParaRPr lang="en-US" dirty="0"/>
          </a:p>
        </p:txBody>
      </p:sp>
    </p:spTree>
    <p:extLst>
      <p:ext uri="{BB962C8B-B14F-4D97-AF65-F5344CB8AC3E}">
        <p14:creationId xmlns:p14="http://schemas.microsoft.com/office/powerpoint/2010/main" val="19595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4269BB-A13F-4CEA-8CC1-DE79AAABEE5D}" type="slidenum">
              <a:rPr lang="en-US" smtClean="0"/>
              <a:t>9</a:t>
            </a:fld>
            <a:endParaRPr lang="en-US"/>
          </a:p>
        </p:txBody>
      </p:sp>
    </p:spTree>
    <p:extLst>
      <p:ext uri="{BB962C8B-B14F-4D97-AF65-F5344CB8AC3E}">
        <p14:creationId xmlns:p14="http://schemas.microsoft.com/office/powerpoint/2010/main" val="2082662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4269BB-A13F-4CEA-8CC1-DE79AAABEE5D}" type="slidenum">
              <a:rPr lang="en-US" smtClean="0"/>
              <a:t>10</a:t>
            </a:fld>
            <a:endParaRPr lang="en-US"/>
          </a:p>
        </p:txBody>
      </p:sp>
    </p:spTree>
    <p:extLst>
      <p:ext uri="{BB962C8B-B14F-4D97-AF65-F5344CB8AC3E}">
        <p14:creationId xmlns:p14="http://schemas.microsoft.com/office/powerpoint/2010/main" val="2543934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4269BB-A13F-4CEA-8CC1-DE79AAABEE5D}" type="slidenum">
              <a:rPr lang="en-US" smtClean="0"/>
              <a:t>11</a:t>
            </a:fld>
            <a:endParaRPr lang="en-US"/>
          </a:p>
        </p:txBody>
      </p:sp>
    </p:spTree>
    <p:extLst>
      <p:ext uri="{BB962C8B-B14F-4D97-AF65-F5344CB8AC3E}">
        <p14:creationId xmlns:p14="http://schemas.microsoft.com/office/powerpoint/2010/main" val="3847335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465887">
              <a:defRPr/>
            </a:pPr>
            <a:r>
              <a:rPr lang="en-US" dirty="0"/>
              <a:t>In the Overview of CbD 2.0, which was approved by Board of Directors in February of 2015, we confirm that TNC stands for nature- in all of its diversity and functions; from the intrinsic value of nature to the variety of services it provides to people. We also recognize that choosing between people and nature is a false choice, that people and nature are inextricably linked; this acknowledgment has implications for how we set priorities and the strategies we pursue to achieve the mission.</a:t>
            </a:r>
          </a:p>
          <a:p>
            <a:endParaRPr lang="en-US" baseline="0" dirty="0"/>
          </a:p>
        </p:txBody>
      </p:sp>
      <p:sp>
        <p:nvSpPr>
          <p:cNvPr id="4" name="Slide Number Placeholder 3"/>
          <p:cNvSpPr>
            <a:spLocks noGrp="1"/>
          </p:cNvSpPr>
          <p:nvPr>
            <p:ph type="sldNum" sz="quarter" idx="10"/>
          </p:nvPr>
        </p:nvSpPr>
        <p:spPr/>
        <p:txBody>
          <a:bodyPr/>
          <a:lstStyle/>
          <a:p>
            <a:fld id="{981286D5-BD47-6741-A2E4-45C5E333799A}" type="slidenum">
              <a:rPr lang="en-US" smtClean="0"/>
              <a:t>12</a:t>
            </a:fld>
            <a:endParaRPr lang="en-US" dirty="0"/>
          </a:p>
        </p:txBody>
      </p:sp>
    </p:spTree>
    <p:extLst>
      <p:ext uri="{BB962C8B-B14F-4D97-AF65-F5344CB8AC3E}">
        <p14:creationId xmlns:p14="http://schemas.microsoft.com/office/powerpoint/2010/main" val="19595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7760B2-C8AF-4412-917F-33DFB8BFA15F}"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3852981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7760B2-C8AF-4412-917F-33DFB8BFA15F}"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314444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7760B2-C8AF-4412-917F-33DFB8BFA15F}"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3590148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609600" y="6080764"/>
            <a:ext cx="3860800" cy="365125"/>
          </a:xfrm>
          <a:prstGeom prst="rect">
            <a:avLst/>
          </a:prstGeom>
        </p:spPr>
        <p:txBody>
          <a:bodyPr/>
          <a:lstStyle>
            <a:lvl1pPr algn="l">
              <a:defRPr sz="1051">
                <a:solidFill>
                  <a:schemeClr val="accent3">
                    <a:lumMod val="75000"/>
                  </a:schemeClr>
                </a:solidFill>
                <a:latin typeface="Franklin Gothic Book" panose="020B0503020102020204" pitchFamily="34" charset="0"/>
              </a:defRPr>
            </a:lvl1pPr>
          </a:lstStyle>
          <a:p>
            <a:r>
              <a:rPr lang="en-US" dirty="0"/>
              <a:t>THE NATURE CONSERVANCY</a:t>
            </a:r>
          </a:p>
        </p:txBody>
      </p:sp>
      <p:sp>
        <p:nvSpPr>
          <p:cNvPr id="9" name="Slide Number Placeholder 5"/>
          <p:cNvSpPr>
            <a:spLocks noGrp="1"/>
          </p:cNvSpPr>
          <p:nvPr>
            <p:ph type="sldNum" sz="quarter" idx="4"/>
          </p:nvPr>
        </p:nvSpPr>
        <p:spPr>
          <a:xfrm>
            <a:off x="8737600" y="6080764"/>
            <a:ext cx="2844800" cy="365125"/>
          </a:xfrm>
          <a:prstGeom prst="rect">
            <a:avLst/>
          </a:prstGeom>
        </p:spPr>
        <p:txBody>
          <a:bodyPr/>
          <a:lstStyle>
            <a:lvl1pPr algn="r">
              <a:defRPr sz="1051">
                <a:solidFill>
                  <a:schemeClr val="accent3">
                    <a:lumMod val="75000"/>
                  </a:schemeClr>
                </a:solidFill>
                <a:latin typeface="Franklin Gothic Book" panose="020B0503020102020204" pitchFamily="34" charset="0"/>
              </a:defRPr>
            </a:lvl1pPr>
          </a:lstStyle>
          <a:p>
            <a:r>
              <a:rPr lang="en-US" dirty="0"/>
              <a:t>// </a:t>
            </a:r>
            <a:fld id="{6EBBD346-2A3F-4E20-8ABD-C529BB950026}" type="slidenum">
              <a:rPr lang="en-US" smtClean="0"/>
              <a:pPr/>
              <a:t>‹#›</a:t>
            </a:fld>
            <a:endParaRPr lang="en-US" dirty="0"/>
          </a:p>
        </p:txBody>
      </p:sp>
      <p:sp>
        <p:nvSpPr>
          <p:cNvPr id="4" name="Picture Placeholder 3"/>
          <p:cNvSpPr>
            <a:spLocks noGrp="1"/>
          </p:cNvSpPr>
          <p:nvPr>
            <p:ph type="pic" sz="quarter" idx="10" hasCustomPrompt="1"/>
          </p:nvPr>
        </p:nvSpPr>
        <p:spPr>
          <a:xfrm>
            <a:off x="5283200" y="868680"/>
            <a:ext cx="6299200" cy="5029200"/>
          </a:xfrm>
        </p:spPr>
        <p:txBody>
          <a:bodyPr>
            <a:normAutofit/>
          </a:bodyPr>
          <a:lstStyle>
            <a:lvl1pPr marL="0" indent="0">
              <a:buNone/>
              <a:defRPr sz="2000">
                <a:solidFill>
                  <a:srgbClr val="404040"/>
                </a:solidFill>
              </a:defRPr>
            </a:lvl1pPr>
          </a:lstStyle>
          <a:p>
            <a:r>
              <a:rPr lang="en-US" dirty="0"/>
              <a:t>CLICK TO ADD PHOTO</a:t>
            </a:r>
          </a:p>
        </p:txBody>
      </p:sp>
      <p:sp>
        <p:nvSpPr>
          <p:cNvPr id="16" name="Subtitle 2"/>
          <p:cNvSpPr>
            <a:spLocks noGrp="1"/>
          </p:cNvSpPr>
          <p:nvPr>
            <p:ph type="subTitle" idx="1" hasCustomPrompt="1"/>
          </p:nvPr>
        </p:nvSpPr>
        <p:spPr>
          <a:xfrm>
            <a:off x="609600" y="1264920"/>
            <a:ext cx="4572000" cy="609600"/>
          </a:xfrm>
        </p:spPr>
        <p:txBody>
          <a:bodyPr>
            <a:normAutofit/>
          </a:bodyPr>
          <a:lstStyle>
            <a:lvl1pPr marL="0" indent="0" algn="l">
              <a:buNone/>
              <a:defRPr sz="2000" baseline="0">
                <a:solidFill>
                  <a:schemeClr val="tx1">
                    <a:tint val="75000"/>
                  </a:schemeClr>
                </a:solidFill>
                <a:latin typeface="Franklin Gothic Book" panose="020B0503020102020204"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Supporting Information</a:t>
            </a:r>
          </a:p>
        </p:txBody>
      </p:sp>
      <p:sp>
        <p:nvSpPr>
          <p:cNvPr id="17" name="Title 9"/>
          <p:cNvSpPr>
            <a:spLocks noGrp="1"/>
          </p:cNvSpPr>
          <p:nvPr>
            <p:ph type="title" hasCustomPrompt="1"/>
          </p:nvPr>
        </p:nvSpPr>
        <p:spPr>
          <a:xfrm>
            <a:off x="609600" y="716280"/>
            <a:ext cx="4572000" cy="914400"/>
          </a:xfrm>
        </p:spPr>
        <p:txBody>
          <a:bodyPr/>
          <a:lstStyle>
            <a:lvl1pPr algn="l">
              <a:defRPr b="1">
                <a:solidFill>
                  <a:schemeClr val="tx1">
                    <a:lumMod val="85000"/>
                    <a:lumOff val="15000"/>
                  </a:schemeClr>
                </a:solidFill>
              </a:defRPr>
            </a:lvl1pPr>
          </a:lstStyle>
          <a:p>
            <a:r>
              <a:rPr lang="en-US" dirty="0"/>
              <a:t>SUPPORTING TEXT</a:t>
            </a:r>
          </a:p>
        </p:txBody>
      </p:sp>
      <p:sp>
        <p:nvSpPr>
          <p:cNvPr id="11" name="Text Placeholder 10"/>
          <p:cNvSpPr>
            <a:spLocks noGrp="1"/>
          </p:cNvSpPr>
          <p:nvPr>
            <p:ph type="body" sz="quarter" idx="11"/>
          </p:nvPr>
        </p:nvSpPr>
        <p:spPr>
          <a:xfrm>
            <a:off x="711200" y="2240280"/>
            <a:ext cx="4267200" cy="3474720"/>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2350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E5375B-1F55-437A-9CCE-3D30FB63AC5B}"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4166141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E5375B-1F55-437A-9CCE-3D30FB63AC5B}"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1446144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E5375B-1F55-437A-9CCE-3D30FB63AC5B}"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183545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E5375B-1F55-437A-9CCE-3D30FB63AC5B}" type="datetimeFigureOut">
              <a:rPr lang="en-US" smtClean="0"/>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518903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E5375B-1F55-437A-9CCE-3D30FB63AC5B}" type="datetimeFigureOut">
              <a:rPr lang="en-US" smtClean="0"/>
              <a:t>4/13/2017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3650213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E5375B-1F55-437A-9CCE-3D30FB63AC5B}" type="datetimeFigureOut">
              <a:rPr lang="en-US" smtClean="0"/>
              <a:t>4/13/2017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17977929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E5375B-1F55-437A-9CCE-3D30FB63AC5B}" type="datetimeFigureOut">
              <a:rPr lang="en-US" smtClean="0"/>
              <a:t>4/13/2017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3438191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7760B2-C8AF-4412-917F-33DFB8BFA15F}"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2634562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E5375B-1F55-437A-9CCE-3D30FB63AC5B}" type="datetimeFigureOut">
              <a:rPr lang="en-US" smtClean="0"/>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492204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E5375B-1F55-437A-9CCE-3D30FB63AC5B}" type="datetimeFigureOut">
              <a:rPr lang="en-US" smtClean="0"/>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20717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E5375B-1F55-437A-9CCE-3D30FB63AC5B}"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31456151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E5375B-1F55-437A-9CCE-3D30FB63AC5B}"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C3207F-C080-4BCE-8A0B-4A8D3B4F940A}" type="slidenum">
              <a:rPr lang="en-US" smtClean="0"/>
              <a:t>‹#›</a:t>
            </a:fld>
            <a:endParaRPr lang="en-US"/>
          </a:p>
        </p:txBody>
      </p:sp>
    </p:spTree>
    <p:extLst>
      <p:ext uri="{BB962C8B-B14F-4D97-AF65-F5344CB8AC3E}">
        <p14:creationId xmlns:p14="http://schemas.microsoft.com/office/powerpoint/2010/main" val="21990255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21"/>
          <p:cNvSpPr>
            <a:spLocks noGrp="1"/>
          </p:cNvSpPr>
          <p:nvPr>
            <p:ph type="title"/>
          </p:nvPr>
        </p:nvSpPr>
        <p:spPr>
          <a:xfrm>
            <a:off x="0" y="0"/>
            <a:ext cx="12192000" cy="1530706"/>
          </a:xfrm>
          <a:prstGeom prst="rect">
            <a:avLst/>
          </a:prstGeom>
        </p:spPr>
        <p:txBody>
          <a:bodyPr vert="horz" wrap="square" lIns="457200" tIns="0" rIns="0" bIns="0" anchor="ctr" anchorCtr="0">
            <a:noAutofit/>
          </a:bodyPr>
          <a:lstStyle>
            <a:lvl1pPr>
              <a:defRPr>
                <a:solidFill>
                  <a:schemeClr val="bg1">
                    <a:lumMod val="50000"/>
                  </a:schemeClr>
                </a:solidFill>
              </a:defRPr>
            </a:lvl1pPr>
          </a:lstStyle>
          <a:p>
            <a:r>
              <a:rPr kumimoji="0" lang="en-US" dirty="0"/>
              <a:t>Click to edit Master title style</a:t>
            </a:r>
          </a:p>
        </p:txBody>
      </p:sp>
    </p:spTree>
    <p:extLst>
      <p:ext uri="{BB962C8B-B14F-4D97-AF65-F5344CB8AC3E}">
        <p14:creationId xmlns:p14="http://schemas.microsoft.com/office/powerpoint/2010/main" val="464034138"/>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Title Placeholder 21"/>
          <p:cNvSpPr>
            <a:spLocks noGrp="1"/>
          </p:cNvSpPr>
          <p:nvPr>
            <p:ph type="title"/>
          </p:nvPr>
        </p:nvSpPr>
        <p:spPr>
          <a:xfrm>
            <a:off x="0" y="0"/>
            <a:ext cx="12192000" cy="1530706"/>
          </a:xfrm>
          <a:prstGeom prst="rect">
            <a:avLst/>
          </a:prstGeom>
        </p:spPr>
        <p:txBody>
          <a:bodyPr vert="horz" wrap="square" lIns="457200" tIns="0" rIns="0" bIns="0" anchor="ctr" anchorCtr="0">
            <a:noAutofit/>
          </a:bodyPr>
          <a:lstStyle>
            <a:lvl1pPr>
              <a:defRPr>
                <a:solidFill>
                  <a:schemeClr val="bg1">
                    <a:lumMod val="50000"/>
                  </a:schemeClr>
                </a:solidFill>
              </a:defRPr>
            </a:lvl1pPr>
          </a:lstStyle>
          <a:p>
            <a:r>
              <a:rPr kumimoji="0" lang="en-US" dirty="0"/>
              <a:t>Click to edit Master title style</a:t>
            </a:r>
          </a:p>
        </p:txBody>
      </p:sp>
    </p:spTree>
    <p:extLst>
      <p:ext uri="{BB962C8B-B14F-4D97-AF65-F5344CB8AC3E}">
        <p14:creationId xmlns:p14="http://schemas.microsoft.com/office/powerpoint/2010/main" val="438080167"/>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7" name="Title Placeholder 21"/>
          <p:cNvSpPr>
            <a:spLocks noGrp="1"/>
          </p:cNvSpPr>
          <p:nvPr>
            <p:ph type="title"/>
          </p:nvPr>
        </p:nvSpPr>
        <p:spPr>
          <a:xfrm>
            <a:off x="0" y="0"/>
            <a:ext cx="12192000" cy="1530706"/>
          </a:xfrm>
          <a:prstGeom prst="rect">
            <a:avLst/>
          </a:prstGeom>
        </p:spPr>
        <p:txBody>
          <a:bodyPr vert="horz" wrap="square" lIns="457200" tIns="0" rIns="0" bIns="0" anchor="ctr" anchorCtr="0">
            <a:noAutofit/>
          </a:bodyPr>
          <a:lstStyle>
            <a:lvl1pPr>
              <a:defRPr>
                <a:solidFill>
                  <a:schemeClr val="bg1">
                    <a:lumMod val="50000"/>
                  </a:schemeClr>
                </a:solidFill>
              </a:defRPr>
            </a:lvl1pPr>
          </a:lstStyle>
          <a:p>
            <a:r>
              <a:rPr kumimoji="0" lang="en-US" dirty="0"/>
              <a:t>Click to edit Master title style</a:t>
            </a:r>
          </a:p>
        </p:txBody>
      </p:sp>
    </p:spTree>
    <p:extLst>
      <p:ext uri="{BB962C8B-B14F-4D97-AF65-F5344CB8AC3E}">
        <p14:creationId xmlns:p14="http://schemas.microsoft.com/office/powerpoint/2010/main" val="2137023756"/>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7" name="Title Placeholder 21"/>
          <p:cNvSpPr>
            <a:spLocks noGrp="1"/>
          </p:cNvSpPr>
          <p:nvPr>
            <p:ph type="title"/>
          </p:nvPr>
        </p:nvSpPr>
        <p:spPr>
          <a:xfrm>
            <a:off x="0" y="0"/>
            <a:ext cx="12192000" cy="1530706"/>
          </a:xfrm>
          <a:prstGeom prst="rect">
            <a:avLst/>
          </a:prstGeom>
        </p:spPr>
        <p:txBody>
          <a:bodyPr vert="horz" wrap="square" lIns="457200" tIns="0" rIns="0" bIns="0" anchor="ctr" anchorCtr="0">
            <a:noAutofit/>
          </a:bodyPr>
          <a:lstStyle>
            <a:lvl1pPr>
              <a:defRPr>
                <a:solidFill>
                  <a:schemeClr val="bg1">
                    <a:lumMod val="50000"/>
                  </a:schemeClr>
                </a:solidFill>
              </a:defRPr>
            </a:lvl1pPr>
          </a:lstStyle>
          <a:p>
            <a:r>
              <a:rPr kumimoji="0" lang="en-US" dirty="0"/>
              <a:t>Click to edit Master title style</a:t>
            </a:r>
          </a:p>
        </p:txBody>
      </p:sp>
    </p:spTree>
    <p:extLst>
      <p:ext uri="{BB962C8B-B14F-4D97-AF65-F5344CB8AC3E}">
        <p14:creationId xmlns:p14="http://schemas.microsoft.com/office/powerpoint/2010/main" val="783157727"/>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7" name="Title Placeholder 21"/>
          <p:cNvSpPr>
            <a:spLocks noGrp="1"/>
          </p:cNvSpPr>
          <p:nvPr>
            <p:ph type="title"/>
          </p:nvPr>
        </p:nvSpPr>
        <p:spPr>
          <a:xfrm>
            <a:off x="0" y="0"/>
            <a:ext cx="12192000" cy="1530706"/>
          </a:xfrm>
          <a:prstGeom prst="rect">
            <a:avLst/>
          </a:prstGeom>
        </p:spPr>
        <p:txBody>
          <a:bodyPr vert="horz" wrap="square" lIns="457200" tIns="0" rIns="0" bIns="0" anchor="ctr" anchorCtr="0">
            <a:noAutofit/>
          </a:bodyPr>
          <a:lstStyle>
            <a:lvl1pPr>
              <a:defRPr>
                <a:solidFill>
                  <a:schemeClr val="bg1">
                    <a:lumMod val="50000"/>
                  </a:schemeClr>
                </a:solidFill>
              </a:defRPr>
            </a:lvl1pPr>
          </a:lstStyle>
          <a:p>
            <a:r>
              <a:rPr kumimoji="0" lang="en-US" dirty="0"/>
              <a:t>Click to edit Master title style</a:t>
            </a:r>
          </a:p>
        </p:txBody>
      </p:sp>
    </p:spTree>
    <p:extLst>
      <p:ext uri="{BB962C8B-B14F-4D97-AF65-F5344CB8AC3E}">
        <p14:creationId xmlns:p14="http://schemas.microsoft.com/office/powerpoint/2010/main" val="22097897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7760B2-C8AF-4412-917F-33DFB8BFA15F}" type="datetimeFigureOut">
              <a:rPr lang="en-US" smtClean="0"/>
              <a:t>4/13/2017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311885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7760B2-C8AF-4412-917F-33DFB8BFA15F}" type="datetimeFigureOut">
              <a:rPr lang="en-US" smtClean="0"/>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248658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7760B2-C8AF-4412-917F-33DFB8BFA15F}" type="datetimeFigureOut">
              <a:rPr lang="en-US" smtClean="0"/>
              <a:t>4/13/2017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12203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7760B2-C8AF-4412-917F-33DFB8BFA15F}" type="datetimeFigureOut">
              <a:rPr lang="en-US" smtClean="0"/>
              <a:t>4/13/2017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2847627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7760B2-C8AF-4412-917F-33DFB8BFA15F}" type="datetimeFigureOut">
              <a:rPr lang="en-US" smtClean="0"/>
              <a:t>4/13/2017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3351111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7760B2-C8AF-4412-917F-33DFB8BFA15F}" type="datetimeFigureOut">
              <a:rPr lang="en-US" smtClean="0"/>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374816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7760B2-C8AF-4412-917F-33DFB8BFA15F}" type="datetimeFigureOut">
              <a:rPr lang="en-US" smtClean="0"/>
              <a:t>4/13/2017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4EAA8A-0021-44F5-8A96-501539302FE8}" type="slidenum">
              <a:rPr lang="en-US" smtClean="0"/>
              <a:t>‹#›</a:t>
            </a:fld>
            <a:endParaRPr lang="en-US"/>
          </a:p>
        </p:txBody>
      </p:sp>
    </p:spTree>
    <p:extLst>
      <p:ext uri="{BB962C8B-B14F-4D97-AF65-F5344CB8AC3E}">
        <p14:creationId xmlns:p14="http://schemas.microsoft.com/office/powerpoint/2010/main" val="1614122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7760B2-C8AF-4412-917F-33DFB8BFA15F}" type="datetimeFigureOut">
              <a:rPr lang="en-US" smtClean="0"/>
              <a:t>4/13/2017</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EAA8A-0021-44F5-8A96-501539302FE8}" type="slidenum">
              <a:rPr lang="en-US" smtClean="0"/>
              <a:t>‹#›</a:t>
            </a:fld>
            <a:endParaRPr lang="en-US"/>
          </a:p>
        </p:txBody>
      </p:sp>
    </p:spTree>
    <p:extLst>
      <p:ext uri="{BB962C8B-B14F-4D97-AF65-F5344CB8AC3E}">
        <p14:creationId xmlns:p14="http://schemas.microsoft.com/office/powerpoint/2010/main" val="4228161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E5375B-1F55-437A-9CCE-3D30FB63AC5B}" type="datetimeFigureOut">
              <a:rPr lang="en-US" smtClean="0"/>
              <a:t>4/13/2017</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C3207F-C080-4BCE-8A0B-4A8D3B4F940A}" type="slidenum">
              <a:rPr lang="en-US" smtClean="0"/>
              <a:t>‹#›</a:t>
            </a:fld>
            <a:endParaRPr lang="en-US"/>
          </a:p>
        </p:txBody>
      </p:sp>
    </p:spTree>
    <p:extLst>
      <p:ext uri="{BB962C8B-B14F-4D97-AF65-F5344CB8AC3E}">
        <p14:creationId xmlns:p14="http://schemas.microsoft.com/office/powerpoint/2010/main" val="9116133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 id="2147483675" r:id="rId13"/>
    <p:sldLayoutId id="2147483676" r:id="rId14"/>
    <p:sldLayoutId id="2147483677" r:id="rId15"/>
    <p:sldLayoutId id="2147483678" r:id="rId1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connect.tnc.org/sites/conservation/Pages/SharedConservationAgenda.aspx"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jpeg"/><Relationship Id="rId10" Type="http://schemas.openxmlformats.org/officeDocument/2006/relationships/image" Target="../media/image33.jpg"/><Relationship Id="rId4" Type="http://schemas.openxmlformats.org/officeDocument/2006/relationships/image" Target="../media/image27.jpeg"/><Relationship Id="rId9"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9.xml"/><Relationship Id="rId5" Type="http://schemas.openxmlformats.org/officeDocument/2006/relationships/image" Target="../media/image2.png"/><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9.xml"/><Relationship Id="rId5" Type="http://schemas.openxmlformats.org/officeDocument/2006/relationships/image" Target="../media/image2.png"/><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jpeg"/><Relationship Id="rId1" Type="http://schemas.openxmlformats.org/officeDocument/2006/relationships/slideLayout" Target="../slideLayouts/slideLayout19.xml"/><Relationship Id="rId5" Type="http://schemas.openxmlformats.org/officeDocument/2006/relationships/image" Target="../media/image2.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jp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JP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jp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gif"/><Relationship Id="rId12" Type="http://schemas.openxmlformats.org/officeDocument/2006/relationships/image" Target="../media/image83.png"/><Relationship Id="rId2" Type="http://schemas.openxmlformats.org/officeDocument/2006/relationships/image" Target="../media/image73.jpeg"/><Relationship Id="rId1" Type="http://schemas.openxmlformats.org/officeDocument/2006/relationships/slideLayout" Target="../slideLayouts/slideLayout19.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jpg"/><Relationship Id="rId10" Type="http://schemas.openxmlformats.org/officeDocument/2006/relationships/image" Target="../media/image81.jpeg"/><Relationship Id="rId4" Type="http://schemas.openxmlformats.org/officeDocument/2006/relationships/image" Target="../media/image75.gif"/><Relationship Id="rId9" Type="http://schemas.openxmlformats.org/officeDocument/2006/relationships/image" Target="../media/image80.jpeg"/><Relationship Id="rId1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73.jpeg"/><Relationship Id="rId5" Type="http://schemas.openxmlformats.org/officeDocument/2006/relationships/image" Target="../media/image88.jpe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www.mysuezwater.com/global-home" TargetMode="External"/><Relationship Id="rId7" Type="http://schemas.openxmlformats.org/officeDocument/2006/relationships/image" Target="../media/image92.png"/><Relationship Id="rId2" Type="http://schemas.openxmlformats.org/officeDocument/2006/relationships/image" Target="../media/image89.jpeg"/><Relationship Id="rId1" Type="http://schemas.openxmlformats.org/officeDocument/2006/relationships/slideLayout" Target="../slideLayouts/slideLayout19.xml"/><Relationship Id="rId6" Type="http://schemas.openxmlformats.org/officeDocument/2006/relationships/image" Target="../media/image91.png"/><Relationship Id="rId5" Type="http://schemas.openxmlformats.org/officeDocument/2006/relationships/hyperlink" Target="http://www.google.com/url?sa=i&amp;rct=j&amp;q=&amp;source=imgres&amp;cd=&amp;cad=rja&amp;uact=8&amp;ved=0ahUKEwjSzvDgp9rKAhWIOiYKHQRZARAQjRwICTAA&amp;url=https://en.wikipedia.org/wiki/Aqua_America&amp;psig=AFQjCNEJNcY1e_SlGqgG8c7k-qsXlEjENA&amp;ust=1454544797355326" TargetMode="External"/><Relationship Id="rId10" Type="http://schemas.openxmlformats.org/officeDocument/2006/relationships/image" Target="../media/image2.png"/><Relationship Id="rId4" Type="http://schemas.openxmlformats.org/officeDocument/2006/relationships/image" Target="../media/image90.png"/><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99.png"/><Relationship Id="rId3" Type="http://schemas.microsoft.com/office/2007/relationships/hdphoto" Target="../media/hdphoto1.wdp"/><Relationship Id="rId7" Type="http://schemas.openxmlformats.org/officeDocument/2006/relationships/image" Target="../media/image2.png"/><Relationship Id="rId2" Type="http://schemas.openxmlformats.org/officeDocument/2006/relationships/image" Target="../media/image95.jpeg"/><Relationship Id="rId1" Type="http://schemas.openxmlformats.org/officeDocument/2006/relationships/slideLayout" Target="../slideLayouts/slideLayout1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2.png"/><Relationship Id="rId2" Type="http://schemas.openxmlformats.org/officeDocument/2006/relationships/slideLayout" Target="../slideLayouts/slideLayout21.xml"/><Relationship Id="rId1" Type="http://schemas.openxmlformats.org/officeDocument/2006/relationships/vmlDrawing" Target="../drawings/vmlDrawing2.vml"/><Relationship Id="rId6" Type="http://schemas.openxmlformats.org/officeDocument/2006/relationships/image" Target="../media/image101.emf"/><Relationship Id="rId5" Type="http://schemas.openxmlformats.org/officeDocument/2006/relationships/oleObject" Target="../embeddings/oleObject3.bin"/><Relationship Id="rId4" Type="http://schemas.openxmlformats.org/officeDocument/2006/relationships/image" Target="../media/image100.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oleObject" Target="../embeddings/oleObject1.bin"/><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2.jpeg"/><Relationship Id="rId7"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105.gif"/><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19.xml"/><Relationship Id="rId4" Type="http://schemas.openxmlformats.org/officeDocument/2006/relationships/image" Target="../media/image109.jpeg"/></Relationships>
</file>

<file path=ppt/slides/_rels/slide5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10.jpeg"/><Relationship Id="rId7" Type="http://schemas.openxmlformats.org/officeDocument/2006/relationships/diagramLayout" Target="../diagrams/layout2.xml"/><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diagramData" Target="../diagrams/data2.xml"/><Relationship Id="rId11" Type="http://schemas.openxmlformats.org/officeDocument/2006/relationships/image" Target="../media/image111.png"/><Relationship Id="rId5" Type="http://schemas.openxmlformats.org/officeDocument/2006/relationships/image" Target="../media/image99.png"/><Relationship Id="rId10" Type="http://schemas.microsoft.com/office/2007/relationships/diagramDrawing" Target="../diagrams/drawing2.xml"/><Relationship Id="rId4" Type="http://schemas.microsoft.com/office/2007/relationships/hdphoto" Target="../media/hdphoto2.wdp"/><Relationship Id="rId9" Type="http://schemas.openxmlformats.org/officeDocument/2006/relationships/diagramColors" Target="../diagrams/colors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JP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6.jpe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15.jpg"/><Relationship Id="rId5" Type="http://schemas.openxmlformats.org/officeDocument/2006/relationships/image" Target="../media/image2.png"/><Relationship Id="rId4" Type="http://schemas.openxmlformats.org/officeDocument/2006/relationships/image" Target="../media/image114.jpeg"/></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19.xml"/><Relationship Id="rId6" Type="http://schemas.openxmlformats.org/officeDocument/2006/relationships/image" Target="../media/image73.jpeg"/><Relationship Id="rId5" Type="http://schemas.openxmlformats.org/officeDocument/2006/relationships/image" Target="../media/image104.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331"/>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8"/>
          <p:cNvSpPr>
            <a:spLocks noChangeArrowheads="1"/>
          </p:cNvSpPr>
          <p:nvPr/>
        </p:nvSpPr>
        <p:spPr bwMode="auto">
          <a:xfrm>
            <a:off x="1524000" y="228600"/>
            <a:ext cx="9071728" cy="1219200"/>
          </a:xfrm>
          <a:prstGeom prst="rect">
            <a:avLst/>
          </a:prstGeom>
          <a:solidFill>
            <a:schemeClr val="tx1">
              <a:alpha val="35000"/>
            </a:schemeClr>
          </a:solidFill>
          <a:ln>
            <a:noFill/>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125" name="TextBox 3"/>
          <p:cNvSpPr txBox="1">
            <a:spLocks noChangeArrowheads="1"/>
          </p:cNvSpPr>
          <p:nvPr/>
        </p:nvSpPr>
        <p:spPr bwMode="auto">
          <a:xfrm>
            <a:off x="4704793" y="398310"/>
            <a:ext cx="544596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b="1" dirty="0">
                <a:solidFill>
                  <a:schemeClr val="bg1"/>
                </a:solidFill>
                <a:latin typeface="Whitney Office" pitchFamily="2" charset="0"/>
              </a:rPr>
              <a:t>Conservation by Design 2.0 </a:t>
            </a:r>
          </a:p>
          <a:p>
            <a:pPr algn="ctr" eaLnBrk="1" hangingPunct="1">
              <a:spcBef>
                <a:spcPct val="0"/>
              </a:spcBef>
              <a:buFontTx/>
              <a:buNone/>
            </a:pPr>
            <a:r>
              <a:rPr lang="en-US" altLang="en-US" sz="2400" dirty="0">
                <a:solidFill>
                  <a:schemeClr val="bg1"/>
                </a:solidFill>
                <a:latin typeface="Whitney Office" pitchFamily="2" charset="0"/>
              </a:rPr>
              <a:t>A Shared Conservation Agenda</a:t>
            </a:r>
          </a:p>
        </p:txBody>
      </p:sp>
      <p:pic>
        <p:nvPicPr>
          <p:cNvPr id="6"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3444" y="477969"/>
            <a:ext cx="2819400" cy="814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6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9" y="50806"/>
            <a:ext cx="11534775" cy="651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63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9" y="69851"/>
            <a:ext cx="11534775"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892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323213"/>
            <a:ext cx="5334000" cy="2012859"/>
          </a:xfrm>
          <a:prstGeom prst="rect">
            <a:avLst/>
          </a:prstGeom>
        </p:spPr>
        <p:txBody>
          <a:bodyPr wrap="square">
            <a:spAutoFit/>
          </a:bodyPr>
          <a:lstStyle/>
          <a:p>
            <a:pPr algn="ctr">
              <a:lnSpc>
                <a:spcPct val="130000"/>
              </a:lnSpc>
            </a:pPr>
            <a:r>
              <a:rPr lang="en-US" sz="2400" dirty="0">
                <a:latin typeface="Times New Roman"/>
                <a:cs typeface="Times New Roman"/>
              </a:rPr>
              <a:t>We envision a world where the diversity of life thrives, and people act to conserve nature for its own sake and its ability to fulfill our needs and enrich our lives.</a:t>
            </a:r>
          </a:p>
        </p:txBody>
      </p:sp>
      <p:sp>
        <p:nvSpPr>
          <p:cNvPr id="4" name="TextBox 3"/>
          <p:cNvSpPr txBox="1"/>
          <p:nvPr/>
        </p:nvSpPr>
        <p:spPr>
          <a:xfrm>
            <a:off x="1515830" y="1500919"/>
            <a:ext cx="3881191" cy="707886"/>
          </a:xfrm>
          <a:prstGeom prst="rect">
            <a:avLst/>
          </a:prstGeom>
          <a:noFill/>
        </p:spPr>
        <p:txBody>
          <a:bodyPr wrap="none" rtlCol="0">
            <a:spAutoFit/>
          </a:bodyPr>
          <a:lstStyle/>
          <a:p>
            <a:r>
              <a:rPr lang="en-US" sz="4000" dirty="0">
                <a:solidFill>
                  <a:schemeClr val="bg2">
                    <a:lumMod val="50000"/>
                  </a:schemeClr>
                </a:solidFill>
              </a:rPr>
              <a:t>TNC Global Vision</a:t>
            </a:r>
          </a:p>
        </p:txBody>
      </p:sp>
      <p:cxnSp>
        <p:nvCxnSpPr>
          <p:cNvPr id="10" name="Straight Connector 9"/>
          <p:cNvCxnSpPr/>
          <p:nvPr/>
        </p:nvCxnSpPr>
        <p:spPr>
          <a:xfrm>
            <a:off x="275174" y="771212"/>
            <a:ext cx="11459633" cy="0"/>
          </a:xfrm>
          <a:prstGeom prst="line">
            <a:avLst/>
          </a:prstGeom>
          <a:ln w="127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1" y="1500919"/>
            <a:ext cx="5486400" cy="346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278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7" y="176219"/>
            <a:ext cx="11544300" cy="650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512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4" y="176219"/>
            <a:ext cx="11572875" cy="650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98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4" y="55570"/>
            <a:ext cx="11572875" cy="650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6946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13878" y="6"/>
            <a:ext cx="6878129" cy="6899255"/>
          </a:xfrm>
          <a:prstGeom prst="rect">
            <a:avLst/>
          </a:prstGeom>
          <a:solidFill>
            <a:schemeClr val="accent1">
              <a:lumMod val="20000"/>
              <a:lumOff val="80000"/>
              <a:alpha val="7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a:spLocks/>
          </p:cNvSpPr>
          <p:nvPr/>
        </p:nvSpPr>
        <p:spPr>
          <a:xfrm>
            <a:off x="6142014" y="678121"/>
            <a:ext cx="5849167" cy="531331"/>
          </a:xfrm>
          <a:prstGeom prst="rect">
            <a:avLst/>
          </a:prstGeom>
        </p:spPr>
        <p:txBody>
          <a:bodyPr lIns="121805" tIns="60903" rIns="121805" bIns="60903"/>
          <a:lstStyle>
            <a:lvl1pPr algn="l" defTabSz="914400" rtl="0" eaLnBrk="1" latinLnBrk="0" hangingPunct="1">
              <a:spcBef>
                <a:spcPct val="0"/>
              </a:spcBef>
              <a:buNone/>
              <a:defRPr sz="2800" b="1" kern="1200">
                <a:solidFill>
                  <a:schemeClr val="tx1">
                    <a:lumMod val="75000"/>
                    <a:lumOff val="25000"/>
                  </a:schemeClr>
                </a:solidFill>
                <a:latin typeface="Arial" panose="020B0604020202020204" pitchFamily="34" charset="0"/>
                <a:ea typeface="+mj-ea"/>
                <a:cs typeface="Arial" panose="020B0604020202020204" pitchFamily="34" charset="0"/>
              </a:defRPr>
            </a:lvl1pPr>
          </a:lstStyle>
          <a:p>
            <a:pPr defTabSz="1219140">
              <a:lnSpc>
                <a:spcPct val="70000"/>
              </a:lnSpc>
            </a:pPr>
            <a:r>
              <a:rPr lang="en-US" sz="4000" dirty="0">
                <a:solidFill>
                  <a:schemeClr val="tx2"/>
                </a:solidFill>
                <a:latin typeface="+mj-lt"/>
                <a:cs typeface="+mj-cs"/>
              </a:rPr>
              <a:t>What is a Priority?</a:t>
            </a:r>
          </a:p>
          <a:p>
            <a:pPr algn="ctr" defTabSz="1219140">
              <a:lnSpc>
                <a:spcPct val="70000"/>
              </a:lnSpc>
            </a:pPr>
            <a:endParaRPr lang="en-US" sz="3200" b="0" dirty="0">
              <a:solidFill>
                <a:schemeClr val="tx2"/>
              </a:solidFill>
              <a:latin typeface="+mj-lt"/>
              <a:cs typeface="+mj-cs"/>
            </a:endParaRPr>
          </a:p>
          <a:p>
            <a:pPr algn="ctr" defTabSz="1219140">
              <a:lnSpc>
                <a:spcPct val="70000"/>
              </a:lnSpc>
            </a:pPr>
            <a:endParaRPr lang="en-US" sz="3200" b="0" dirty="0">
              <a:solidFill>
                <a:schemeClr val="tx2"/>
              </a:solidFill>
              <a:latin typeface="+mj-lt"/>
              <a:cs typeface="+mj-cs"/>
            </a:endParaRPr>
          </a:p>
          <a:p>
            <a:pPr marL="457189" indent="-457189" algn="ctr" defTabSz="1219140">
              <a:lnSpc>
                <a:spcPct val="70000"/>
              </a:lnSpc>
              <a:buFont typeface="Arial" panose="020B0604020202020204" pitchFamily="34" charset="0"/>
              <a:buChar char="•"/>
            </a:pPr>
            <a:endParaRPr lang="en-US" sz="3200" b="0" dirty="0">
              <a:solidFill>
                <a:schemeClr val="tx2"/>
              </a:solidFill>
              <a:latin typeface="+mj-lt"/>
              <a:cs typeface="+mj-cs"/>
            </a:endParaRPr>
          </a:p>
        </p:txBody>
      </p:sp>
      <p:sp>
        <p:nvSpPr>
          <p:cNvPr id="2" name="TextBox 1"/>
          <p:cNvSpPr txBox="1"/>
          <p:nvPr/>
        </p:nvSpPr>
        <p:spPr>
          <a:xfrm>
            <a:off x="6336638" y="6256418"/>
            <a:ext cx="5460921" cy="369332"/>
          </a:xfrm>
          <a:prstGeom prst="rect">
            <a:avLst/>
          </a:prstGeom>
          <a:noFill/>
        </p:spPr>
        <p:txBody>
          <a:bodyPr wrap="square" rtlCol="0">
            <a:spAutoFit/>
          </a:bodyPr>
          <a:lstStyle/>
          <a:p>
            <a:pPr algn="ctr"/>
            <a:r>
              <a:rPr lang="en-US" dirty="0">
                <a:latin typeface="+mj-lt"/>
              </a:rPr>
              <a:t>Resources: Shared Conservation Agenda </a:t>
            </a:r>
            <a:r>
              <a:rPr lang="en-US" dirty="0">
                <a:latin typeface="+mj-lt"/>
                <a:hlinkClick r:id="rId3"/>
              </a:rPr>
              <a:t>CONNECT</a:t>
            </a:r>
            <a:r>
              <a:rPr lang="en-US" dirty="0">
                <a:latin typeface="+mj-lt"/>
              </a:rPr>
              <a:t> site</a:t>
            </a:r>
          </a:p>
        </p:txBody>
      </p:sp>
      <p:sp>
        <p:nvSpPr>
          <p:cNvPr id="3" name="TextBox 2"/>
          <p:cNvSpPr txBox="1"/>
          <p:nvPr/>
        </p:nvSpPr>
        <p:spPr>
          <a:xfrm>
            <a:off x="6238824" y="1314305"/>
            <a:ext cx="5655545" cy="5570756"/>
          </a:xfrm>
          <a:prstGeom prst="rect">
            <a:avLst/>
          </a:prstGeom>
          <a:noFill/>
        </p:spPr>
        <p:txBody>
          <a:bodyPr wrap="square" rtlCol="0">
            <a:spAutoFit/>
          </a:bodyPr>
          <a:lstStyle/>
          <a:p>
            <a:pPr>
              <a:spcAft>
                <a:spcPts val="1200"/>
              </a:spcAft>
            </a:pPr>
            <a:r>
              <a:rPr lang="en-US" sz="2800" dirty="0">
                <a:solidFill>
                  <a:schemeClr val="accent5">
                    <a:lumMod val="50000"/>
                  </a:schemeClr>
                </a:solidFill>
                <a:latin typeface="+mj-lt"/>
              </a:rPr>
              <a:t>TNC is uniquely positioned to make a material contribution to solving Global Challenges</a:t>
            </a:r>
          </a:p>
          <a:p>
            <a:pPr marL="571486" indent="-571486">
              <a:spcAft>
                <a:spcPts val="1200"/>
              </a:spcAft>
              <a:buFont typeface="Arial" panose="020B0604020202020204" pitchFamily="34" charset="0"/>
              <a:buChar char="•"/>
            </a:pPr>
            <a:r>
              <a:rPr lang="en-US" sz="2800" dirty="0">
                <a:solidFill>
                  <a:schemeClr val="accent5">
                    <a:lumMod val="50000"/>
                  </a:schemeClr>
                </a:solidFill>
                <a:latin typeface="+mj-lt"/>
              </a:rPr>
              <a:t>a </a:t>
            </a:r>
            <a:r>
              <a:rPr lang="en-US" sz="2800" b="1" dirty="0">
                <a:solidFill>
                  <a:schemeClr val="accent5">
                    <a:lumMod val="50000"/>
                  </a:schemeClr>
                </a:solidFill>
                <a:latin typeface="+mj-lt"/>
              </a:rPr>
              <a:t>strategy</a:t>
            </a:r>
            <a:r>
              <a:rPr lang="en-US" sz="2800" dirty="0">
                <a:solidFill>
                  <a:schemeClr val="accent5">
                    <a:lumMod val="50000"/>
                  </a:schemeClr>
                </a:solidFill>
                <a:latin typeface="+mj-lt"/>
              </a:rPr>
              <a:t> or collection of strategies</a:t>
            </a:r>
          </a:p>
          <a:p>
            <a:pPr marL="571486" indent="-571486">
              <a:spcAft>
                <a:spcPts val="1200"/>
              </a:spcAft>
              <a:buFont typeface="Arial" panose="020B0604020202020204" pitchFamily="34" charset="0"/>
              <a:buChar char="•"/>
            </a:pPr>
            <a:r>
              <a:rPr lang="en-US" sz="2800" dirty="0">
                <a:solidFill>
                  <a:schemeClr val="accent5">
                    <a:lumMod val="50000"/>
                  </a:schemeClr>
                </a:solidFill>
                <a:latin typeface="+mj-lt"/>
              </a:rPr>
              <a:t>contributes to at least one </a:t>
            </a:r>
            <a:r>
              <a:rPr lang="en-US" sz="2800" b="1" dirty="0">
                <a:solidFill>
                  <a:schemeClr val="accent5">
                    <a:lumMod val="50000"/>
                  </a:schemeClr>
                </a:solidFill>
                <a:latin typeface="+mj-lt"/>
              </a:rPr>
              <a:t>TNC Outcome</a:t>
            </a:r>
            <a:r>
              <a:rPr lang="en-US" sz="2800" dirty="0">
                <a:solidFill>
                  <a:schemeClr val="accent5">
                    <a:lumMod val="50000"/>
                  </a:schemeClr>
                </a:solidFill>
                <a:latin typeface="+mj-lt"/>
              </a:rPr>
              <a:t> and one </a:t>
            </a:r>
            <a:r>
              <a:rPr lang="en-US" sz="2800" b="1" dirty="0">
                <a:solidFill>
                  <a:schemeClr val="accent5">
                    <a:lumMod val="50000"/>
                  </a:schemeClr>
                </a:solidFill>
                <a:latin typeface="+mj-lt"/>
              </a:rPr>
              <a:t>Global Challenge</a:t>
            </a:r>
          </a:p>
          <a:p>
            <a:pPr marL="571486" indent="-571486">
              <a:spcAft>
                <a:spcPts val="1200"/>
              </a:spcAft>
              <a:buFont typeface="Arial" panose="020B0604020202020204" pitchFamily="34" charset="0"/>
              <a:buChar char="•"/>
            </a:pPr>
            <a:r>
              <a:rPr lang="en-US" sz="2800" b="1" dirty="0">
                <a:solidFill>
                  <a:schemeClr val="accent5">
                    <a:lumMod val="50000"/>
                  </a:schemeClr>
                </a:solidFill>
                <a:latin typeface="+mj-lt"/>
              </a:rPr>
              <a:t>management decision </a:t>
            </a:r>
            <a:r>
              <a:rPr lang="en-US" sz="2800" dirty="0">
                <a:solidFill>
                  <a:schemeClr val="accent5">
                    <a:lumMod val="50000"/>
                  </a:schemeClr>
                </a:solidFill>
                <a:latin typeface="+mj-lt"/>
              </a:rPr>
              <a:t>informed by </a:t>
            </a:r>
            <a:r>
              <a:rPr lang="en-US" sz="2800" b="1" dirty="0">
                <a:solidFill>
                  <a:schemeClr val="accent5">
                    <a:lumMod val="50000"/>
                  </a:schemeClr>
                </a:solidFill>
                <a:latin typeface="+mj-lt"/>
              </a:rPr>
              <a:t>science</a:t>
            </a:r>
          </a:p>
          <a:p>
            <a:pPr marL="571486" indent="-571486">
              <a:spcAft>
                <a:spcPts val="1200"/>
              </a:spcAft>
              <a:buFont typeface="Arial" panose="020B0604020202020204" pitchFamily="34" charset="0"/>
              <a:buChar char="•"/>
            </a:pPr>
            <a:endParaRPr lang="en-US" sz="3600" b="1" dirty="0">
              <a:solidFill>
                <a:schemeClr val="accent5">
                  <a:lumMod val="50000"/>
                </a:schemeClr>
              </a:solidFill>
              <a:latin typeface="+mj-lt"/>
            </a:endParaRPr>
          </a:p>
        </p:txBody>
      </p:sp>
      <p:pic>
        <p:nvPicPr>
          <p:cNvPr id="9" name="Picture Placeholder 3"/>
          <p:cNvPicPr>
            <a:picLocks noChangeAspect="1"/>
          </p:cNvPicPr>
          <p:nvPr/>
        </p:nvPicPr>
        <p:blipFill rotWithShape="1">
          <a:blip r:embed="rId4">
            <a:extLst>
              <a:ext uri="{28A0092B-C50C-407E-A947-70E740481C1C}">
                <a14:useLocalDpi xmlns:a14="http://schemas.microsoft.com/office/drawing/2010/main" val="0"/>
              </a:ext>
            </a:extLst>
          </a:blip>
          <a:srcRect l="19698" r="3550"/>
          <a:stretch/>
        </p:blipFill>
        <p:spPr>
          <a:xfrm>
            <a:off x="-2579329" y="0"/>
            <a:ext cx="7893201" cy="6858000"/>
          </a:xfrm>
          <a:prstGeom prst="rect">
            <a:avLst/>
          </a:prstGeom>
        </p:spPr>
      </p:pic>
    </p:spTree>
    <p:extLst>
      <p:ext uri="{BB962C8B-B14F-4D97-AF65-F5344CB8AC3E}">
        <p14:creationId xmlns:p14="http://schemas.microsoft.com/office/powerpoint/2010/main" val="975990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p:cNvSpPr/>
          <p:nvPr/>
        </p:nvSpPr>
        <p:spPr>
          <a:xfrm flipV="1">
            <a:off x="1083" y="392167"/>
            <a:ext cx="12192000" cy="822960"/>
          </a:xfrm>
          <a:prstGeom prst="rect">
            <a:avLst/>
          </a:prstGeom>
          <a:solidFill>
            <a:sysClr val="windowText" lastClr="000000">
              <a:lumMod val="10000"/>
              <a:lumOff val="90000"/>
            </a:sysClr>
          </a:solidFill>
          <a:ln w="12700" cap="flat" cmpd="sng" algn="ctr">
            <a:noFill/>
            <a:prstDash val="solid"/>
            <a:miter lim="800000"/>
          </a:ln>
          <a:effectLst/>
        </p:spPr>
        <p:txBody>
          <a:bodyPr rtlCol="0" anchor="ctr"/>
          <a:lstStyle/>
          <a:p>
            <a:pPr algn="ctr" defTabSz="914377">
              <a:defRPr/>
            </a:pPr>
            <a:endParaRPr lang="en-US" b="1" kern="0">
              <a:solidFill>
                <a:sysClr val="windowText" lastClr="000000"/>
              </a:solidFill>
              <a:latin typeface="Calibri Light" panose="020F0302020204030204"/>
            </a:endParaRPr>
          </a:p>
        </p:txBody>
      </p:sp>
      <p:sp>
        <p:nvSpPr>
          <p:cNvPr id="60" name="TextBox 59"/>
          <p:cNvSpPr txBox="1"/>
          <p:nvPr/>
        </p:nvSpPr>
        <p:spPr>
          <a:xfrm>
            <a:off x="1095488" y="572820"/>
            <a:ext cx="10848509" cy="477054"/>
          </a:xfrm>
          <a:prstGeom prst="rect">
            <a:avLst/>
          </a:prstGeom>
          <a:noFill/>
        </p:spPr>
        <p:txBody>
          <a:bodyPr wrap="square" rtlCol="0">
            <a:spAutoFit/>
          </a:bodyPr>
          <a:lstStyle/>
          <a:p>
            <a:pPr defTabSz="914377">
              <a:defRPr/>
            </a:pPr>
            <a:r>
              <a:rPr lang="en-US" sz="2500" kern="0" dirty="0">
                <a:solidFill>
                  <a:sysClr val="windowText" lastClr="000000"/>
                </a:solidFill>
                <a:latin typeface="Myriad Pro" panose="020B0503030403020204" pitchFamily="34" charset="0"/>
              </a:rPr>
              <a:t>TNC Proposed Priorities</a:t>
            </a:r>
          </a:p>
        </p:txBody>
      </p:sp>
      <p:grpSp>
        <p:nvGrpSpPr>
          <p:cNvPr id="19" name="Group 18"/>
          <p:cNvGrpSpPr/>
          <p:nvPr/>
        </p:nvGrpSpPr>
        <p:grpSpPr>
          <a:xfrm>
            <a:off x="-1114" y="1688081"/>
            <a:ext cx="12228839" cy="4479569"/>
            <a:chOff x="-1118" y="1688074"/>
            <a:chExt cx="12228839" cy="4479569"/>
          </a:xfrm>
        </p:grpSpPr>
        <p:pic>
          <p:nvPicPr>
            <p:cNvPr id="64" name="Picture 63"/>
            <p:cNvPicPr preferRelativeResize="0">
              <a:picLocks/>
            </p:cNvPicPr>
            <p:nvPr/>
          </p:nvPicPr>
          <p:blipFill rotWithShape="1">
            <a:blip r:embed="rId3" cstate="print">
              <a:extLst>
                <a:ext uri="{28A0092B-C50C-407E-A947-70E740481C1C}">
                  <a14:useLocalDpi xmlns:a14="http://schemas.microsoft.com/office/drawing/2010/main" val="0"/>
                </a:ext>
              </a:extLst>
            </a:blip>
            <a:srcRect l="30456" t="259" r="41734"/>
            <a:stretch/>
          </p:blipFill>
          <p:spPr>
            <a:xfrm>
              <a:off x="-1118" y="2665491"/>
              <a:ext cx="1477658" cy="3502152"/>
            </a:xfrm>
            <a:prstGeom prst="rect">
              <a:avLst/>
            </a:prstGeom>
          </p:spPr>
        </p:pic>
        <p:sp>
          <p:nvSpPr>
            <p:cNvPr id="6" name="Rectangle 5"/>
            <p:cNvSpPr/>
            <p:nvPr/>
          </p:nvSpPr>
          <p:spPr>
            <a:xfrm>
              <a:off x="-1118" y="1688074"/>
              <a:ext cx="1477658" cy="979089"/>
            </a:xfrm>
            <a:prstGeom prst="rect">
              <a:avLst/>
            </a:prstGeom>
            <a:solidFill>
              <a:srgbClr val="017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kern="0" dirty="0">
                <a:solidFill>
                  <a:sysClr val="windowText" lastClr="000000"/>
                </a:solidFill>
              </a:endParaRPr>
            </a:p>
          </p:txBody>
        </p:sp>
        <p:pic>
          <p:nvPicPr>
            <p:cNvPr id="65" name="Picture 64"/>
            <p:cNvPicPr preferRelativeResize="0">
              <a:picLocks/>
            </p:cNvPicPr>
            <p:nvPr/>
          </p:nvPicPr>
          <p:blipFill rotWithShape="1">
            <a:blip r:embed="rId4" cstate="print">
              <a:extLst>
                <a:ext uri="{28A0092B-C50C-407E-A947-70E740481C1C}">
                  <a14:useLocalDpi xmlns:a14="http://schemas.microsoft.com/office/drawing/2010/main" val="0"/>
                </a:ext>
              </a:extLst>
            </a:blip>
            <a:srcRect l="18836" t="286" r="54172" b="892"/>
            <a:stretch/>
          </p:blipFill>
          <p:spPr>
            <a:xfrm>
              <a:off x="1535290" y="2665491"/>
              <a:ext cx="1479102" cy="3502152"/>
            </a:xfrm>
            <a:prstGeom prst="rect">
              <a:avLst/>
            </a:prstGeom>
          </p:spPr>
        </p:pic>
        <p:sp>
          <p:nvSpPr>
            <p:cNvPr id="72" name="Rectangle 71"/>
            <p:cNvSpPr/>
            <p:nvPr/>
          </p:nvSpPr>
          <p:spPr>
            <a:xfrm>
              <a:off x="1535300" y="1688074"/>
              <a:ext cx="1480306" cy="979089"/>
            </a:xfrm>
            <a:prstGeom prst="rect">
              <a:avLst/>
            </a:prstGeom>
            <a:solidFill>
              <a:srgbClr val="017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kern="0">
                <a:solidFill>
                  <a:sysClr val="windowText" lastClr="000000"/>
                </a:solidFill>
              </a:endParaRPr>
            </a:p>
          </p:txBody>
        </p:sp>
        <p:pic>
          <p:nvPicPr>
            <p:cNvPr id="66" name="Picture 65"/>
            <p:cNvPicPr preferRelativeResize="0">
              <a:picLocks/>
            </p:cNvPicPr>
            <p:nvPr/>
          </p:nvPicPr>
          <p:blipFill rotWithShape="1">
            <a:blip r:embed="rId5" cstate="print">
              <a:extLst>
                <a:ext uri="{28A0092B-C50C-407E-A947-70E740481C1C}">
                  <a14:useLocalDpi xmlns:a14="http://schemas.microsoft.com/office/drawing/2010/main" val="0"/>
                </a:ext>
              </a:extLst>
            </a:blip>
            <a:srcRect l="45139" t="611" r="27437" b="956"/>
            <a:stretch/>
          </p:blipFill>
          <p:spPr>
            <a:xfrm>
              <a:off x="3071655" y="2665491"/>
              <a:ext cx="1476025" cy="3502152"/>
            </a:xfrm>
            <a:prstGeom prst="rect">
              <a:avLst/>
            </a:prstGeom>
          </p:spPr>
        </p:pic>
        <p:sp>
          <p:nvSpPr>
            <p:cNvPr id="74" name="Rectangle 73"/>
            <p:cNvSpPr/>
            <p:nvPr/>
          </p:nvSpPr>
          <p:spPr>
            <a:xfrm>
              <a:off x="3072189" y="1688074"/>
              <a:ext cx="1476304" cy="979089"/>
            </a:xfrm>
            <a:prstGeom prst="rect">
              <a:avLst/>
            </a:prstGeom>
            <a:solidFill>
              <a:srgbClr val="017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kern="0">
                <a:solidFill>
                  <a:sysClr val="windowText" lastClr="000000"/>
                </a:solidFill>
              </a:endParaRPr>
            </a:p>
          </p:txBody>
        </p:sp>
        <p:pic>
          <p:nvPicPr>
            <p:cNvPr id="67" name="Picture 66"/>
            <p:cNvPicPr preferRelativeResize="0">
              <a:picLocks/>
            </p:cNvPicPr>
            <p:nvPr/>
          </p:nvPicPr>
          <p:blipFill rotWithShape="1">
            <a:blip r:embed="rId6" cstate="print">
              <a:extLst>
                <a:ext uri="{28A0092B-C50C-407E-A947-70E740481C1C}">
                  <a14:useLocalDpi xmlns:a14="http://schemas.microsoft.com/office/drawing/2010/main" val="0"/>
                </a:ext>
              </a:extLst>
            </a:blip>
            <a:srcRect l="24558" t="254" r="47893" b="1641"/>
            <a:stretch/>
          </p:blipFill>
          <p:spPr>
            <a:xfrm>
              <a:off x="4598439" y="2665491"/>
              <a:ext cx="1477658" cy="3502152"/>
            </a:xfrm>
            <a:prstGeom prst="rect">
              <a:avLst/>
            </a:prstGeom>
          </p:spPr>
        </p:pic>
        <p:sp>
          <p:nvSpPr>
            <p:cNvPr id="76" name="Rectangle 75"/>
            <p:cNvSpPr/>
            <p:nvPr/>
          </p:nvSpPr>
          <p:spPr>
            <a:xfrm>
              <a:off x="4598439" y="1688074"/>
              <a:ext cx="1477658" cy="979089"/>
            </a:xfrm>
            <a:prstGeom prst="rect">
              <a:avLst/>
            </a:prstGeom>
            <a:solidFill>
              <a:srgbClr val="0170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kern="0">
                <a:solidFill>
                  <a:sysClr val="windowText" lastClr="000000"/>
                </a:solidFill>
              </a:endParaRPr>
            </a:p>
          </p:txBody>
        </p:sp>
        <p:pic>
          <p:nvPicPr>
            <p:cNvPr id="68" name="Picture 67"/>
            <p:cNvPicPr preferRelativeResize="0">
              <a:picLocks/>
            </p:cNvPicPr>
            <p:nvPr/>
          </p:nvPicPr>
          <p:blipFill rotWithShape="1">
            <a:blip r:embed="rId7" cstate="print">
              <a:extLst>
                <a:ext uri="{28A0092B-C50C-407E-A947-70E740481C1C}">
                  <a14:useLocalDpi xmlns:a14="http://schemas.microsoft.com/office/drawing/2010/main" val="0"/>
                </a:ext>
              </a:extLst>
            </a:blip>
            <a:srcRect l="40535" r="31826"/>
            <a:stretch/>
          </p:blipFill>
          <p:spPr>
            <a:xfrm>
              <a:off x="6133893" y="2665491"/>
              <a:ext cx="1477658" cy="3502152"/>
            </a:xfrm>
            <a:prstGeom prst="rect">
              <a:avLst/>
            </a:prstGeom>
          </p:spPr>
        </p:pic>
        <p:sp>
          <p:nvSpPr>
            <p:cNvPr id="78" name="Rectangle 77"/>
            <p:cNvSpPr/>
            <p:nvPr/>
          </p:nvSpPr>
          <p:spPr>
            <a:xfrm>
              <a:off x="6133893" y="1688074"/>
              <a:ext cx="1477658" cy="979089"/>
            </a:xfrm>
            <a:prstGeom prst="rect">
              <a:avLst/>
            </a:prstGeom>
            <a:solidFill>
              <a:srgbClr val="49A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kern="0">
                <a:solidFill>
                  <a:sysClr val="windowText" lastClr="000000"/>
                </a:solidFill>
              </a:endParaRPr>
            </a:p>
          </p:txBody>
        </p:sp>
        <p:pic>
          <p:nvPicPr>
            <p:cNvPr id="69" name="Picture 68"/>
            <p:cNvPicPr preferRelativeResize="0">
              <a:picLocks/>
            </p:cNvPicPr>
            <p:nvPr/>
          </p:nvPicPr>
          <p:blipFill rotWithShape="1">
            <a:blip r:embed="rId8">
              <a:extLst>
                <a:ext uri="{28A0092B-C50C-407E-A947-70E740481C1C}">
                  <a14:useLocalDpi xmlns:a14="http://schemas.microsoft.com/office/drawing/2010/main" val="0"/>
                </a:ext>
              </a:extLst>
            </a:blip>
            <a:srcRect l="23205" t="773" r="47237" b="312"/>
            <a:stretch/>
          </p:blipFill>
          <p:spPr>
            <a:xfrm>
              <a:off x="7664854" y="2665490"/>
              <a:ext cx="1477658" cy="3502152"/>
            </a:xfrm>
            <a:prstGeom prst="rect">
              <a:avLst/>
            </a:prstGeom>
          </p:spPr>
        </p:pic>
        <p:sp>
          <p:nvSpPr>
            <p:cNvPr id="80" name="Rectangle 79"/>
            <p:cNvSpPr/>
            <p:nvPr/>
          </p:nvSpPr>
          <p:spPr>
            <a:xfrm>
              <a:off x="7664854" y="1688074"/>
              <a:ext cx="1477658" cy="979089"/>
            </a:xfrm>
            <a:prstGeom prst="rect">
              <a:avLst/>
            </a:prstGeom>
            <a:solidFill>
              <a:srgbClr val="49A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kern="0">
                <a:solidFill>
                  <a:sysClr val="windowText" lastClr="000000"/>
                </a:solidFill>
              </a:endParaRPr>
            </a:p>
          </p:txBody>
        </p:sp>
        <p:pic>
          <p:nvPicPr>
            <p:cNvPr id="71" name="Picture 70"/>
            <p:cNvPicPr preferRelativeResize="0">
              <a:picLocks/>
            </p:cNvPicPr>
            <p:nvPr/>
          </p:nvPicPr>
          <p:blipFill rotWithShape="1">
            <a:blip r:embed="rId9" cstate="print">
              <a:extLst>
                <a:ext uri="{28A0092B-C50C-407E-A947-70E740481C1C}">
                  <a14:useLocalDpi xmlns:a14="http://schemas.microsoft.com/office/drawing/2010/main" val="0"/>
                </a:ext>
              </a:extLst>
            </a:blip>
            <a:srcRect l="13397" t="785" r="58628" b="710"/>
            <a:stretch/>
          </p:blipFill>
          <p:spPr>
            <a:xfrm>
              <a:off x="9188709" y="2665490"/>
              <a:ext cx="1477658" cy="3502153"/>
            </a:xfrm>
            <a:prstGeom prst="rect">
              <a:avLst/>
            </a:prstGeom>
          </p:spPr>
        </p:pic>
        <p:sp>
          <p:nvSpPr>
            <p:cNvPr id="82" name="Rectangle 81"/>
            <p:cNvSpPr/>
            <p:nvPr/>
          </p:nvSpPr>
          <p:spPr>
            <a:xfrm>
              <a:off x="9188709" y="1688074"/>
              <a:ext cx="1477658" cy="979089"/>
            </a:xfrm>
            <a:prstGeom prst="rect">
              <a:avLst/>
            </a:prstGeom>
            <a:solidFill>
              <a:srgbClr val="78A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kern="0">
                <a:solidFill>
                  <a:sysClr val="windowText" lastClr="000000"/>
                </a:solidFill>
              </a:endParaRPr>
            </a:p>
          </p:txBody>
        </p:sp>
        <p:pic>
          <p:nvPicPr>
            <p:cNvPr id="70" name="Picture 69"/>
            <p:cNvPicPr preferRelativeResize="0">
              <a:picLocks/>
            </p:cNvPicPr>
            <p:nvPr/>
          </p:nvPicPr>
          <p:blipFill rotWithShape="1">
            <a:blip r:embed="rId10">
              <a:extLst>
                <a:ext uri="{28A0092B-C50C-407E-A947-70E740481C1C}">
                  <a14:useLocalDpi xmlns:a14="http://schemas.microsoft.com/office/drawing/2010/main" val="0"/>
                </a:ext>
              </a:extLst>
            </a:blip>
            <a:srcRect l="7038" t="1139" r="72784" b="598"/>
            <a:stretch/>
          </p:blipFill>
          <p:spPr>
            <a:xfrm>
              <a:off x="10714342" y="2665490"/>
              <a:ext cx="1477658" cy="3502152"/>
            </a:xfrm>
            <a:prstGeom prst="rect">
              <a:avLst/>
            </a:prstGeom>
          </p:spPr>
        </p:pic>
        <p:sp>
          <p:nvSpPr>
            <p:cNvPr id="84" name="Rectangle 83"/>
            <p:cNvSpPr/>
            <p:nvPr/>
          </p:nvSpPr>
          <p:spPr>
            <a:xfrm>
              <a:off x="10714342" y="1688074"/>
              <a:ext cx="1477658" cy="979089"/>
            </a:xfrm>
            <a:prstGeom prst="rect">
              <a:avLst/>
            </a:prstGeom>
            <a:solidFill>
              <a:srgbClr val="B7B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kern="0">
                <a:solidFill>
                  <a:sysClr val="windowText" lastClr="000000"/>
                </a:solidFill>
              </a:endParaRPr>
            </a:p>
          </p:txBody>
        </p:sp>
        <p:sp>
          <p:nvSpPr>
            <p:cNvPr id="86" name="TextBox 85"/>
            <p:cNvSpPr txBox="1"/>
            <p:nvPr/>
          </p:nvSpPr>
          <p:spPr>
            <a:xfrm>
              <a:off x="111482" y="1932601"/>
              <a:ext cx="1251512" cy="746358"/>
            </a:xfrm>
            <a:prstGeom prst="rect">
              <a:avLst/>
            </a:prstGeom>
            <a:noFill/>
          </p:spPr>
          <p:txBody>
            <a:bodyPr wrap="square" rtlCol="0">
              <a:spAutoFit/>
            </a:bodyPr>
            <a:lstStyle/>
            <a:p>
              <a:pPr algn="ctr" defTabSz="914377">
                <a:lnSpc>
                  <a:spcPts val="1700"/>
                </a:lnSpc>
                <a:defRPr/>
              </a:pPr>
              <a:r>
                <a:rPr lang="en-US" sz="1500" kern="0" dirty="0">
                  <a:solidFill>
                    <a:schemeClr val="bg1"/>
                  </a:solidFill>
                  <a:latin typeface="Myriad Pro" panose="020B0503030403020204" pitchFamily="34" charset="0"/>
                  <a:ea typeface="+mj-ea"/>
                  <a:cs typeface="+mj-cs"/>
                </a:rPr>
                <a:t>Low Carbon Future</a:t>
              </a:r>
            </a:p>
          </p:txBody>
        </p:sp>
        <p:sp>
          <p:nvSpPr>
            <p:cNvPr id="87" name="TextBox 86"/>
            <p:cNvSpPr txBox="1"/>
            <p:nvPr/>
          </p:nvSpPr>
          <p:spPr>
            <a:xfrm>
              <a:off x="1554643" y="1932601"/>
              <a:ext cx="1427873" cy="746358"/>
            </a:xfrm>
            <a:prstGeom prst="rect">
              <a:avLst/>
            </a:prstGeom>
            <a:noFill/>
          </p:spPr>
          <p:txBody>
            <a:bodyPr wrap="square" rtlCol="0">
              <a:spAutoFit/>
            </a:bodyPr>
            <a:lstStyle/>
            <a:p>
              <a:pPr algn="ctr" defTabSz="914377">
                <a:lnSpc>
                  <a:spcPts val="1700"/>
                </a:lnSpc>
                <a:defRPr/>
              </a:pPr>
              <a:r>
                <a:rPr lang="en-US" sz="1500" kern="0" dirty="0">
                  <a:solidFill>
                    <a:schemeClr val="bg1"/>
                  </a:solidFill>
                  <a:latin typeface="Myriad Pro" panose="020B0503030403020204" pitchFamily="34" charset="0"/>
                  <a:ea typeface="+mj-ea"/>
                  <a:cs typeface="+mj-cs"/>
                </a:rPr>
                <a:t>Mitigate Energy Sprawl</a:t>
              </a:r>
            </a:p>
          </p:txBody>
        </p:sp>
        <p:sp>
          <p:nvSpPr>
            <p:cNvPr id="88" name="TextBox 87"/>
            <p:cNvSpPr txBox="1"/>
            <p:nvPr/>
          </p:nvSpPr>
          <p:spPr>
            <a:xfrm>
              <a:off x="3097075" y="1932601"/>
              <a:ext cx="1427873" cy="528350"/>
            </a:xfrm>
            <a:prstGeom prst="rect">
              <a:avLst/>
            </a:prstGeom>
            <a:noFill/>
          </p:spPr>
          <p:txBody>
            <a:bodyPr wrap="square" rtlCol="0">
              <a:spAutoFit/>
            </a:bodyPr>
            <a:lstStyle/>
            <a:p>
              <a:pPr algn="ctr" defTabSz="914377">
                <a:lnSpc>
                  <a:spcPts val="1700"/>
                </a:lnSpc>
                <a:defRPr/>
              </a:pPr>
              <a:r>
                <a:rPr lang="en-US" sz="1500" kern="0" dirty="0">
                  <a:solidFill>
                    <a:schemeClr val="bg1"/>
                  </a:solidFill>
                  <a:latin typeface="Myriad Pro" panose="020B0503030403020204" pitchFamily="34" charset="0"/>
                  <a:ea typeface="+mj-ea"/>
                  <a:cs typeface="+mj-cs"/>
                </a:rPr>
                <a:t>Climate Adaptation</a:t>
              </a:r>
            </a:p>
          </p:txBody>
        </p:sp>
        <p:sp>
          <p:nvSpPr>
            <p:cNvPr id="89" name="TextBox 88"/>
            <p:cNvSpPr txBox="1"/>
            <p:nvPr/>
          </p:nvSpPr>
          <p:spPr>
            <a:xfrm>
              <a:off x="4542909" y="1802705"/>
              <a:ext cx="1588717" cy="746358"/>
            </a:xfrm>
            <a:prstGeom prst="rect">
              <a:avLst/>
            </a:prstGeom>
            <a:noFill/>
          </p:spPr>
          <p:txBody>
            <a:bodyPr wrap="square" rtlCol="0">
              <a:spAutoFit/>
            </a:bodyPr>
            <a:lstStyle/>
            <a:p>
              <a:pPr algn="ctr" defTabSz="914377">
                <a:lnSpc>
                  <a:spcPts val="1700"/>
                </a:lnSpc>
                <a:defRPr/>
              </a:pPr>
              <a:r>
                <a:rPr lang="en-US" sz="1500" kern="0" dirty="0">
                  <a:solidFill>
                    <a:schemeClr val="bg1"/>
                  </a:solidFill>
                  <a:latin typeface="Myriad Pro" panose="020B0503030403020204" pitchFamily="34" charset="0"/>
                  <a:ea typeface="+mj-ea"/>
                  <a:cs typeface="+mj-cs"/>
                </a:rPr>
                <a:t>Natural </a:t>
              </a:r>
            </a:p>
            <a:p>
              <a:pPr algn="ctr" defTabSz="914377">
                <a:lnSpc>
                  <a:spcPts val="1700"/>
                </a:lnSpc>
                <a:defRPr/>
              </a:pPr>
              <a:r>
                <a:rPr lang="en-US" sz="1500" kern="0" dirty="0">
                  <a:solidFill>
                    <a:schemeClr val="bg1"/>
                  </a:solidFill>
                  <a:latin typeface="Myriad Pro" panose="020B0503030403020204" pitchFamily="34" charset="0"/>
                  <a:ea typeface="+mj-ea"/>
                  <a:cs typeface="+mj-cs"/>
                </a:rPr>
                <a:t>Climate </a:t>
              </a:r>
            </a:p>
            <a:p>
              <a:pPr algn="ctr" defTabSz="914377">
                <a:lnSpc>
                  <a:spcPts val="1700"/>
                </a:lnSpc>
                <a:defRPr/>
              </a:pPr>
              <a:r>
                <a:rPr lang="en-US" sz="1500" kern="0" dirty="0">
                  <a:solidFill>
                    <a:schemeClr val="bg1"/>
                  </a:solidFill>
                  <a:latin typeface="Myriad Pro" panose="020B0503030403020204" pitchFamily="34" charset="0"/>
                  <a:ea typeface="+mj-ea"/>
                  <a:cs typeface="+mj-cs"/>
                </a:rPr>
                <a:t>Solutions</a:t>
              </a:r>
            </a:p>
          </p:txBody>
        </p:sp>
        <p:sp>
          <p:nvSpPr>
            <p:cNvPr id="90" name="TextBox 89"/>
            <p:cNvSpPr txBox="1"/>
            <p:nvPr/>
          </p:nvSpPr>
          <p:spPr>
            <a:xfrm>
              <a:off x="6221692" y="1823597"/>
              <a:ext cx="1251512" cy="746358"/>
            </a:xfrm>
            <a:prstGeom prst="rect">
              <a:avLst/>
            </a:prstGeom>
            <a:noFill/>
          </p:spPr>
          <p:txBody>
            <a:bodyPr wrap="square" rtlCol="0">
              <a:spAutoFit/>
            </a:bodyPr>
            <a:lstStyle/>
            <a:p>
              <a:pPr algn="ctr" defTabSz="914377">
                <a:lnSpc>
                  <a:spcPts val="1700"/>
                </a:lnSpc>
                <a:defRPr/>
              </a:pPr>
              <a:r>
                <a:rPr lang="en-US" sz="1500" kern="0" dirty="0">
                  <a:solidFill>
                    <a:schemeClr val="bg1"/>
                  </a:solidFill>
                  <a:latin typeface="Myriad Pro" panose="020B0503030403020204" pitchFamily="34" charset="0"/>
                  <a:ea typeface="+mj-ea"/>
                  <a:cs typeface="+mj-cs"/>
                </a:rPr>
                <a:t>Sustainable Agricultural Practices</a:t>
              </a:r>
            </a:p>
          </p:txBody>
        </p:sp>
        <p:sp>
          <p:nvSpPr>
            <p:cNvPr id="91" name="TextBox 90"/>
            <p:cNvSpPr txBox="1"/>
            <p:nvPr/>
          </p:nvSpPr>
          <p:spPr>
            <a:xfrm>
              <a:off x="7664854" y="1823597"/>
              <a:ext cx="1427873" cy="746358"/>
            </a:xfrm>
            <a:prstGeom prst="rect">
              <a:avLst/>
            </a:prstGeom>
            <a:noFill/>
          </p:spPr>
          <p:txBody>
            <a:bodyPr wrap="square" rtlCol="0">
              <a:spAutoFit/>
            </a:bodyPr>
            <a:lstStyle/>
            <a:p>
              <a:pPr algn="ctr" defTabSz="914377">
                <a:lnSpc>
                  <a:spcPts val="1700"/>
                </a:lnSpc>
                <a:defRPr/>
              </a:pPr>
              <a:r>
                <a:rPr lang="en-US" sz="1500" kern="0" dirty="0">
                  <a:solidFill>
                    <a:schemeClr val="bg1"/>
                  </a:solidFill>
                  <a:latin typeface="Myriad Pro" panose="020B0503030403020204" pitchFamily="34" charset="0"/>
                  <a:ea typeface="+mj-ea"/>
                  <a:cs typeface="+mj-cs"/>
                </a:rPr>
                <a:t>Sustainable Fisheries Management</a:t>
              </a:r>
            </a:p>
          </p:txBody>
        </p:sp>
        <p:sp>
          <p:nvSpPr>
            <p:cNvPr id="92" name="TextBox 91"/>
            <p:cNvSpPr txBox="1"/>
            <p:nvPr/>
          </p:nvSpPr>
          <p:spPr>
            <a:xfrm>
              <a:off x="9207285" y="1932601"/>
              <a:ext cx="1427873" cy="528350"/>
            </a:xfrm>
            <a:prstGeom prst="rect">
              <a:avLst/>
            </a:prstGeom>
            <a:noFill/>
          </p:spPr>
          <p:txBody>
            <a:bodyPr wrap="square" rtlCol="0">
              <a:spAutoFit/>
            </a:bodyPr>
            <a:lstStyle/>
            <a:p>
              <a:pPr algn="ctr" defTabSz="914377">
                <a:lnSpc>
                  <a:spcPts val="1700"/>
                </a:lnSpc>
                <a:defRPr/>
              </a:pPr>
              <a:r>
                <a:rPr lang="en-US" sz="1500" kern="0" dirty="0">
                  <a:solidFill>
                    <a:schemeClr val="bg1"/>
                  </a:solidFill>
                  <a:latin typeface="Myriad Pro" panose="020B0503030403020204" pitchFamily="34" charset="0"/>
                  <a:ea typeface="+mj-ea"/>
                  <a:cs typeface="+mj-cs"/>
                </a:rPr>
                <a:t>Green Urban Future</a:t>
              </a:r>
            </a:p>
          </p:txBody>
        </p:sp>
        <p:sp>
          <p:nvSpPr>
            <p:cNvPr id="93" name="TextBox 92"/>
            <p:cNvSpPr txBox="1"/>
            <p:nvPr/>
          </p:nvSpPr>
          <p:spPr>
            <a:xfrm>
              <a:off x="10639004" y="1932601"/>
              <a:ext cx="1588717" cy="528350"/>
            </a:xfrm>
            <a:prstGeom prst="rect">
              <a:avLst/>
            </a:prstGeom>
            <a:noFill/>
          </p:spPr>
          <p:txBody>
            <a:bodyPr wrap="square" rtlCol="0">
              <a:spAutoFit/>
            </a:bodyPr>
            <a:lstStyle/>
            <a:p>
              <a:pPr algn="ctr" defTabSz="914377">
                <a:lnSpc>
                  <a:spcPts val="1700"/>
                </a:lnSpc>
                <a:defRPr/>
              </a:pPr>
              <a:r>
                <a:rPr lang="en-US" sz="1500" kern="0" dirty="0">
                  <a:solidFill>
                    <a:schemeClr val="bg1"/>
                  </a:solidFill>
                  <a:latin typeface="Myriad Pro" panose="020B0503030403020204" pitchFamily="34" charset="0"/>
                  <a:ea typeface="+mj-ea"/>
                  <a:cs typeface="+mj-cs"/>
                </a:rPr>
                <a:t>Protecting the Wild</a:t>
              </a:r>
            </a:p>
          </p:txBody>
        </p:sp>
      </p:grpSp>
    </p:spTree>
    <p:extLst>
      <p:ext uri="{BB962C8B-B14F-4D97-AF65-F5344CB8AC3E}">
        <p14:creationId xmlns:p14="http://schemas.microsoft.com/office/powerpoint/2010/main" val="1584573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19" y="18663"/>
            <a:ext cx="9507071" cy="6858000"/>
          </a:xfrm>
          <a:prstGeom prst="rect">
            <a:avLst/>
          </a:prstGeom>
        </p:spPr>
      </p:pic>
      <p:sp>
        <p:nvSpPr>
          <p:cNvPr id="5" name="Rectangle 4"/>
          <p:cNvSpPr/>
          <p:nvPr/>
        </p:nvSpPr>
        <p:spPr>
          <a:xfrm>
            <a:off x="1524018" y="3"/>
            <a:ext cx="3816212" cy="6858000"/>
          </a:xfrm>
          <a:prstGeom prst="rect">
            <a:avLst/>
          </a:prstGeom>
          <a:solidFill>
            <a:schemeClr val="tx1">
              <a:alpha val="23000"/>
            </a:schemeClr>
          </a:solidFill>
          <a:ln>
            <a:noFill/>
          </a:ln>
        </p:spPr>
        <p:style>
          <a:lnRef idx="2">
            <a:schemeClr val="dk1">
              <a:shade val="50000"/>
            </a:schemeClr>
          </a:lnRef>
          <a:fillRef idx="1">
            <a:schemeClr val="dk1"/>
          </a:fillRef>
          <a:effectRef idx="0">
            <a:schemeClr val="dk1"/>
          </a:effectRef>
          <a:fontRef idx="minor">
            <a:schemeClr val="lt1"/>
          </a:fontRef>
        </p:style>
        <p:txBody>
          <a:bodyPr lIns="84885" tIns="42443" rIns="84885" bIns="42443" rtlCol="0" anchor="ctr"/>
          <a:lstStyle/>
          <a:p>
            <a:pPr algn="ctr"/>
            <a:endParaRPr lang="en-US" dirty="0">
              <a:solidFill>
                <a:schemeClr val="tx1"/>
              </a:solidFill>
            </a:endParaRPr>
          </a:p>
        </p:txBody>
      </p:sp>
      <p:sp>
        <p:nvSpPr>
          <p:cNvPr id="9" name="TextBox 8"/>
          <p:cNvSpPr txBox="1"/>
          <p:nvPr/>
        </p:nvSpPr>
        <p:spPr>
          <a:xfrm>
            <a:off x="1713976" y="66339"/>
            <a:ext cx="3215693" cy="1446550"/>
          </a:xfrm>
          <a:prstGeom prst="rect">
            <a:avLst/>
          </a:prstGeom>
          <a:noFill/>
        </p:spPr>
        <p:txBody>
          <a:bodyPr wrap="square" rtlCol="0">
            <a:spAutoFit/>
          </a:bodyPr>
          <a:lstStyle/>
          <a:p>
            <a:r>
              <a:rPr lang="en-US" sz="4400" dirty="0">
                <a:solidFill>
                  <a:schemeClr val="bg1"/>
                </a:solidFill>
                <a:latin typeface="Whitney Office" pitchFamily="2" charset="0"/>
                <a:cs typeface="Franklin Gothic Book"/>
              </a:rPr>
              <a:t>Land Protection</a:t>
            </a:r>
          </a:p>
        </p:txBody>
      </p:sp>
      <p:cxnSp>
        <p:nvCxnSpPr>
          <p:cNvPr id="10" name="Straight Connector 9"/>
          <p:cNvCxnSpPr/>
          <p:nvPr/>
        </p:nvCxnSpPr>
        <p:spPr>
          <a:xfrm>
            <a:off x="1826773" y="1559949"/>
            <a:ext cx="3336163"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42809" y="1781687"/>
            <a:ext cx="3597420" cy="2554545"/>
          </a:xfrm>
          <a:prstGeom prst="rect">
            <a:avLst/>
          </a:prstGeom>
          <a:noFill/>
        </p:spPr>
        <p:txBody>
          <a:bodyPr wrap="square" rtlCol="0">
            <a:spAutoFit/>
          </a:bodyPr>
          <a:lstStyle/>
          <a:p>
            <a:r>
              <a:rPr lang="en-US" sz="3200" dirty="0">
                <a:solidFill>
                  <a:schemeClr val="bg1"/>
                </a:solidFill>
                <a:latin typeface="Whitney Office" pitchFamily="2" charset="0"/>
                <a:cs typeface="Franklin Gothic Book"/>
              </a:rPr>
              <a:t>At a Scale and Place That Matters</a:t>
            </a:r>
          </a:p>
          <a:p>
            <a:endParaRPr lang="en-US" sz="3200" dirty="0">
              <a:solidFill>
                <a:schemeClr val="bg1"/>
              </a:solidFill>
              <a:latin typeface="Whitney Office" pitchFamily="2" charset="0"/>
              <a:cs typeface="Franklin Gothic Book"/>
            </a:endParaRPr>
          </a:p>
          <a:p>
            <a:r>
              <a:rPr lang="en-US" sz="3200" dirty="0" err="1">
                <a:solidFill>
                  <a:schemeClr val="bg1"/>
                </a:solidFill>
                <a:latin typeface="Whitney Office" pitchFamily="2" charset="0"/>
                <a:cs typeface="Franklin Gothic Book"/>
              </a:rPr>
              <a:t>Bayshore</a:t>
            </a:r>
            <a:r>
              <a:rPr lang="en-US" sz="3200" dirty="0">
                <a:solidFill>
                  <a:schemeClr val="bg1"/>
                </a:solidFill>
                <a:latin typeface="Whitney Office" pitchFamily="2" charset="0"/>
                <a:cs typeface="Franklin Gothic Book"/>
              </a:rPr>
              <a:t> Forever</a:t>
            </a:r>
          </a:p>
        </p:txBody>
      </p:sp>
      <p:pic>
        <p:nvPicPr>
          <p:cNvPr id="13" name="Picture 21" descr="T:\Marketing\Logo\TNCLogoPrimary\TNCLogoPrimary\Primary_RGB_PNG\TNCLogoPrimary_RGB_Re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5315" y="5791203"/>
            <a:ext cx="2819400" cy="81463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857165" y="3459873"/>
            <a:ext cx="2652624"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049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7" y="0"/>
            <a:ext cx="5143500" cy="6858000"/>
          </a:xfrm>
          <a:prstGeom prst="rect">
            <a:avLst/>
          </a:prstGeom>
        </p:spPr>
      </p:pic>
      <p:pic>
        <p:nvPicPr>
          <p:cNvPr id="11" name="Picture 2"/>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rcRect l="1636" t="1526" r="2497" b="1526"/>
          <a:stretch/>
        </p:blipFill>
        <p:spPr bwMode="auto">
          <a:xfrm>
            <a:off x="6689611" y="11"/>
            <a:ext cx="3964735" cy="55453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1" descr="T:\Marketing\Logo\TNCLogoPrimary\TNCLogoPrimary\Primary_RGB_PNG\TNCLogoPrimary_RGB_Re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5315" y="5791203"/>
            <a:ext cx="2819400" cy="814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0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solidFill>
                  <a:srgbClr val="4D781E">
                    <a:lumMod val="60000"/>
                    <a:lumOff val="40000"/>
                  </a:srgbClr>
                </a:solidFill>
                <a:latin typeface="Franklin Gothic Book" panose="020B0503020102020204" pitchFamily="34" charset="0"/>
                <a:cs typeface="Arial" pitchFamily="34" charset="0"/>
              </a:rPr>
              <a:t>OUR MISSION</a:t>
            </a:r>
            <a:endParaRPr lang="en-US" sz="6000" dirty="0"/>
          </a:p>
        </p:txBody>
      </p:sp>
      <p:pic>
        <p:nvPicPr>
          <p:cNvPr id="4" name="Content Placeholder 3" descr="PEOPLE_TILES.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95" r="4724"/>
          <a:stretch/>
        </p:blipFill>
        <p:spPr>
          <a:xfrm>
            <a:off x="268060" y="-137482"/>
            <a:ext cx="11721825" cy="7339175"/>
          </a:xfrm>
          <a:prstGeom prst="rect">
            <a:avLst/>
          </a:prstGeom>
        </p:spPr>
      </p:pic>
      <p:sp>
        <p:nvSpPr>
          <p:cNvPr id="5" name="Oval 4"/>
          <p:cNvSpPr/>
          <p:nvPr/>
        </p:nvSpPr>
        <p:spPr>
          <a:xfrm>
            <a:off x="2625919" y="1163023"/>
            <a:ext cx="7006091" cy="4911212"/>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u="sng" dirty="0">
                <a:solidFill>
                  <a:schemeClr val="bg1"/>
                </a:solidFill>
                <a:latin typeface="Whitney Office" pitchFamily="2" charset="0"/>
              </a:rPr>
              <a:t>OUR MISSION</a:t>
            </a:r>
            <a:r>
              <a:rPr lang="en-US" sz="3200" dirty="0">
                <a:solidFill>
                  <a:schemeClr val="bg1"/>
                </a:solidFill>
                <a:latin typeface="Whitney Office" pitchFamily="2" charset="0"/>
              </a:rPr>
              <a:t>:</a:t>
            </a:r>
          </a:p>
          <a:p>
            <a:pPr algn="ctr"/>
            <a:r>
              <a:rPr lang="en-US" sz="3200" i="1" dirty="0">
                <a:solidFill>
                  <a:schemeClr val="bg1"/>
                </a:solidFill>
                <a:latin typeface="Whitney Office" pitchFamily="2" charset="0"/>
              </a:rPr>
              <a:t>Conserve the lands and waters on which all life depends</a:t>
            </a:r>
          </a:p>
        </p:txBody>
      </p:sp>
      <p:pic>
        <p:nvPicPr>
          <p:cNvPr id="6"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2507" y="4960780"/>
            <a:ext cx="2819400" cy="814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3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4000" y="597160"/>
            <a:ext cx="9144000" cy="6364749"/>
          </a:xfrm>
          <a:prstGeom prst="rect">
            <a:avLst/>
          </a:prstGeom>
        </p:spPr>
      </p:pic>
      <p:pic>
        <p:nvPicPr>
          <p:cNvPr id="6"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1007" y="13437"/>
            <a:ext cx="2020229" cy="58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21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583730"/>
            <a:ext cx="9144000" cy="6274276"/>
          </a:xfrm>
          <a:prstGeom prst="rect">
            <a:avLst/>
          </a:prstGeom>
        </p:spPr>
      </p:pic>
      <p:pic>
        <p:nvPicPr>
          <p:cNvPr id="5"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1013" y="61024"/>
            <a:ext cx="1809036" cy="52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84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20631"/>
            <a:ext cx="9144000" cy="6899276"/>
          </a:xfrm>
          <a:prstGeom prst="rect">
            <a:avLst/>
          </a:prstGeom>
          <a:solidFill>
            <a:schemeClr val="accent1">
              <a:lumMod val="20000"/>
              <a:lumOff val="80000"/>
            </a:schemeClr>
          </a:solidFill>
        </p:spPr>
      </p:pic>
      <p:sp>
        <p:nvSpPr>
          <p:cNvPr id="3" name="Rectangle 2"/>
          <p:cNvSpPr/>
          <p:nvPr/>
        </p:nvSpPr>
        <p:spPr>
          <a:xfrm>
            <a:off x="1524000" y="-20637"/>
            <a:ext cx="3888472" cy="6858000"/>
          </a:xfrm>
          <a:prstGeom prst="rect">
            <a:avLst/>
          </a:prstGeom>
          <a:solidFill>
            <a:schemeClr val="tx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84885" tIns="42443" rIns="84885" bIns="42443" rtlCol="0" anchor="ctr"/>
          <a:lstStyle/>
          <a:p>
            <a:pPr lvl="0"/>
            <a:endParaRPr lang="en-US" sz="3200" dirty="0">
              <a:solidFill>
                <a:prstClr val="white"/>
              </a:solidFill>
              <a:latin typeface="Whitney Office" pitchFamily="2" charset="0"/>
              <a:cs typeface="Franklin Gothic Book"/>
            </a:endParaRPr>
          </a:p>
        </p:txBody>
      </p:sp>
      <p:cxnSp>
        <p:nvCxnSpPr>
          <p:cNvPr id="5" name="Straight Connector 4"/>
          <p:cNvCxnSpPr/>
          <p:nvPr/>
        </p:nvCxnSpPr>
        <p:spPr>
          <a:xfrm>
            <a:off x="1654629" y="1644600"/>
            <a:ext cx="3638939"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654629" y="133941"/>
            <a:ext cx="3757843" cy="1446550"/>
          </a:xfrm>
          <a:prstGeom prst="rect">
            <a:avLst/>
          </a:prstGeom>
          <a:noFill/>
        </p:spPr>
        <p:txBody>
          <a:bodyPr wrap="square" rtlCol="0">
            <a:spAutoFit/>
          </a:bodyPr>
          <a:lstStyle/>
          <a:p>
            <a:pPr lvl="0"/>
            <a:r>
              <a:rPr lang="en-US" sz="4400" dirty="0">
                <a:solidFill>
                  <a:prstClr val="white"/>
                </a:solidFill>
                <a:latin typeface="Whitney Office" pitchFamily="2" charset="0"/>
                <a:cs typeface="Franklin Gothic Book"/>
              </a:rPr>
              <a:t>Climate Adaptation</a:t>
            </a:r>
          </a:p>
        </p:txBody>
      </p:sp>
      <p:sp>
        <p:nvSpPr>
          <p:cNvPr id="6" name="TextBox 5"/>
          <p:cNvSpPr txBox="1"/>
          <p:nvPr/>
        </p:nvSpPr>
        <p:spPr>
          <a:xfrm>
            <a:off x="1654631" y="1782247"/>
            <a:ext cx="3757843" cy="2554545"/>
          </a:xfrm>
          <a:prstGeom prst="rect">
            <a:avLst/>
          </a:prstGeom>
          <a:noFill/>
        </p:spPr>
        <p:txBody>
          <a:bodyPr wrap="square" rtlCol="0">
            <a:spAutoFit/>
          </a:bodyPr>
          <a:lstStyle/>
          <a:p>
            <a:pPr lvl="0"/>
            <a:r>
              <a:rPr lang="en-US" sz="3200" dirty="0">
                <a:solidFill>
                  <a:prstClr val="white"/>
                </a:solidFill>
                <a:latin typeface="Whitney Office" pitchFamily="2" charset="0"/>
                <a:cs typeface="Franklin Gothic Book"/>
              </a:rPr>
              <a:t>Coastal Resilience</a:t>
            </a:r>
          </a:p>
          <a:p>
            <a:pPr lvl="0"/>
            <a:endParaRPr lang="en-US" sz="3200" dirty="0">
              <a:solidFill>
                <a:prstClr val="white"/>
              </a:solidFill>
              <a:latin typeface="Whitney Office" pitchFamily="2" charset="0"/>
              <a:cs typeface="Franklin Gothic Book"/>
            </a:endParaRPr>
          </a:p>
          <a:p>
            <a:pPr lvl="0"/>
            <a:r>
              <a:rPr lang="en-US" sz="3200" dirty="0">
                <a:solidFill>
                  <a:prstClr val="white"/>
                </a:solidFill>
                <a:latin typeface="Whitney Office" pitchFamily="2" charset="0"/>
                <a:cs typeface="Franklin Gothic Book"/>
              </a:rPr>
              <a:t>Milford Neck Hydrologic Restoration</a:t>
            </a:r>
          </a:p>
        </p:txBody>
      </p:sp>
      <p:cxnSp>
        <p:nvCxnSpPr>
          <p:cNvPr id="7" name="Straight Connector 6"/>
          <p:cNvCxnSpPr/>
          <p:nvPr/>
        </p:nvCxnSpPr>
        <p:spPr>
          <a:xfrm>
            <a:off x="1773539" y="2550465"/>
            <a:ext cx="2792247"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96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4" name="Content Placeholder 5"/>
          <p:cNvPicPr>
            <a:picLocks noGrp="1" noChangeAspect="1"/>
          </p:cNvPicPr>
          <p:nvPr/>
        </p:nvPicPr>
        <p:blipFill>
          <a:blip r:embed="rId2"/>
          <a:stretch>
            <a:fillRect/>
          </a:stretch>
        </p:blipFill>
        <p:spPr>
          <a:xfrm>
            <a:off x="2121159" y="1165414"/>
            <a:ext cx="7912360" cy="5250945"/>
          </a:xfrm>
          <a:prstGeom prst="rect">
            <a:avLst/>
          </a:prstGeom>
        </p:spPr>
      </p:pic>
      <p:pic>
        <p:nvPicPr>
          <p:cNvPr id="5"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1682" y="202171"/>
            <a:ext cx="2424857" cy="70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04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pic>
        <p:nvPicPr>
          <p:cNvPr id="3"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3269" y="239493"/>
            <a:ext cx="2497295" cy="72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6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
        <p:nvSpPr>
          <p:cNvPr id="3" name="Rectangle 2"/>
          <p:cNvSpPr/>
          <p:nvPr/>
        </p:nvSpPr>
        <p:spPr>
          <a:xfrm>
            <a:off x="1524000" y="0"/>
            <a:ext cx="9144000" cy="109168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24000" y="5962263"/>
            <a:ext cx="9144000" cy="89573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4317" y="164521"/>
            <a:ext cx="2639460" cy="76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30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709127"/>
            <a:ext cx="9144000" cy="6148872"/>
          </a:xfrm>
          <a:prstGeom prst="rect">
            <a:avLst/>
          </a:prstGeom>
        </p:spPr>
      </p:pic>
      <p:pic>
        <p:nvPicPr>
          <p:cNvPr id="3"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2147" y="80704"/>
            <a:ext cx="1872976" cy="54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7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735577"/>
            <a:ext cx="9144000" cy="6096000"/>
          </a:xfrm>
          <a:prstGeom prst="rect">
            <a:avLst/>
          </a:prstGeom>
        </p:spPr>
      </p:pic>
      <p:pic>
        <p:nvPicPr>
          <p:cNvPr id="3"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097" y="44510"/>
            <a:ext cx="2251788" cy="650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73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grpSp>
        <p:nvGrpSpPr>
          <p:cNvPr id="19458" name="Group 1"/>
          <p:cNvGrpSpPr>
            <a:grpSpLocks/>
          </p:cNvGrpSpPr>
          <p:nvPr/>
        </p:nvGrpSpPr>
        <p:grpSpPr bwMode="auto">
          <a:xfrm>
            <a:off x="1524000" y="757237"/>
            <a:ext cx="9144000" cy="6100763"/>
            <a:chOff x="0" y="0"/>
            <a:chExt cx="9144000" cy="6858000"/>
          </a:xfrm>
        </p:grpSpPr>
        <p:pic>
          <p:nvPicPr>
            <p:cNvPr id="194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6"/>
            <p:cNvSpPr txBox="1">
              <a:spLocks noChangeArrowheads="1"/>
            </p:cNvSpPr>
            <p:nvPr/>
          </p:nvSpPr>
          <p:spPr bwMode="auto">
            <a:xfrm>
              <a:off x="685800" y="1752600"/>
              <a:ext cx="7924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buFontTx/>
                <a:buNone/>
              </a:pPr>
              <a:endParaRPr lang="en-US" altLang="en-US" sz="2400" b="1">
                <a:solidFill>
                  <a:srgbClr val="23236A"/>
                </a:solidFill>
                <a:latin typeface="Arial Black" panose="020B0A04020102020204" pitchFamily="34" charset="0"/>
              </a:endParaRPr>
            </a:p>
          </p:txBody>
        </p:sp>
        <p:sp>
          <p:nvSpPr>
            <p:cNvPr id="19461" name="TextBox 3"/>
            <p:cNvSpPr txBox="1">
              <a:spLocks noChangeArrowheads="1"/>
            </p:cNvSpPr>
            <p:nvPr/>
          </p:nvSpPr>
          <p:spPr bwMode="auto">
            <a:xfrm>
              <a:off x="4800600" y="304800"/>
              <a:ext cx="4038600" cy="6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lgn="r">
                <a:spcBef>
                  <a:spcPct val="0"/>
                </a:spcBef>
                <a:buFontTx/>
                <a:buNone/>
              </a:pPr>
              <a:r>
                <a:rPr lang="en-US" altLang="en-US"/>
                <a:t>Deployment 2 Data:</a:t>
              </a:r>
            </a:p>
          </p:txBody>
        </p:sp>
        <p:pic>
          <p:nvPicPr>
            <p:cNvPr id="1946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39900"/>
              <a:ext cx="91440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Oval 6"/>
            <p:cNvSpPr>
              <a:spLocks noChangeArrowheads="1"/>
            </p:cNvSpPr>
            <p:nvPr/>
          </p:nvSpPr>
          <p:spPr bwMode="auto">
            <a:xfrm>
              <a:off x="4648200" y="3271838"/>
              <a:ext cx="228600" cy="228600"/>
            </a:xfrm>
            <a:prstGeom prst="ellipse">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FontTx/>
                <a:buNone/>
              </a:pPr>
              <a:endParaRPr lang="en-US" altLang="en-US" sz="2400"/>
            </a:p>
          </p:txBody>
        </p:sp>
        <p:sp>
          <p:nvSpPr>
            <p:cNvPr id="19465" name="TextBox 7"/>
            <p:cNvSpPr txBox="1">
              <a:spLocks noChangeArrowheads="1"/>
            </p:cNvSpPr>
            <p:nvPr/>
          </p:nvSpPr>
          <p:spPr bwMode="auto">
            <a:xfrm>
              <a:off x="4191000" y="3500438"/>
              <a:ext cx="1066800" cy="51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FontTx/>
                <a:buNone/>
              </a:pPr>
              <a:r>
                <a:rPr lang="en-US" altLang="en-US" sz="2400">
                  <a:solidFill>
                    <a:srgbClr val="FFFF00"/>
                  </a:solidFill>
                </a:rPr>
                <a:t>HS3</a:t>
              </a:r>
            </a:p>
          </p:txBody>
        </p:sp>
        <p:sp>
          <p:nvSpPr>
            <p:cNvPr id="19466" name="Oval 8"/>
            <p:cNvSpPr>
              <a:spLocks noChangeArrowheads="1"/>
            </p:cNvSpPr>
            <p:nvPr/>
          </p:nvSpPr>
          <p:spPr bwMode="auto">
            <a:xfrm>
              <a:off x="5486400" y="2133600"/>
              <a:ext cx="228600" cy="228600"/>
            </a:xfrm>
            <a:prstGeom prst="ellipse">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FontTx/>
                <a:buNone/>
              </a:pPr>
              <a:endParaRPr lang="en-US" altLang="en-US" sz="2400"/>
            </a:p>
          </p:txBody>
        </p:sp>
        <p:sp>
          <p:nvSpPr>
            <p:cNvPr id="19467" name="TextBox 9"/>
            <p:cNvSpPr txBox="1">
              <a:spLocks noChangeArrowheads="1"/>
            </p:cNvSpPr>
            <p:nvPr/>
          </p:nvSpPr>
          <p:spPr bwMode="auto">
            <a:xfrm>
              <a:off x="5029200" y="2362199"/>
              <a:ext cx="1066800" cy="51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FontTx/>
                <a:buNone/>
              </a:pPr>
              <a:r>
                <a:rPr lang="en-US" altLang="en-US" sz="2400">
                  <a:solidFill>
                    <a:srgbClr val="FFFF00"/>
                  </a:solidFill>
                </a:rPr>
                <a:t>HS3a</a:t>
              </a:r>
            </a:p>
          </p:txBody>
        </p:sp>
        <p:sp>
          <p:nvSpPr>
            <p:cNvPr id="19468" name="Oval 10"/>
            <p:cNvSpPr>
              <a:spLocks noChangeArrowheads="1"/>
            </p:cNvSpPr>
            <p:nvPr/>
          </p:nvSpPr>
          <p:spPr bwMode="auto">
            <a:xfrm>
              <a:off x="4267200" y="914400"/>
              <a:ext cx="228600" cy="228600"/>
            </a:xfrm>
            <a:prstGeom prst="ellipse">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FontTx/>
                <a:buNone/>
              </a:pPr>
              <a:endParaRPr lang="en-US" altLang="en-US" sz="2400"/>
            </a:p>
          </p:txBody>
        </p:sp>
        <p:sp>
          <p:nvSpPr>
            <p:cNvPr id="19469" name="TextBox 11"/>
            <p:cNvSpPr txBox="1">
              <a:spLocks noChangeArrowheads="1"/>
            </p:cNvSpPr>
            <p:nvPr/>
          </p:nvSpPr>
          <p:spPr bwMode="auto">
            <a:xfrm>
              <a:off x="3810000" y="1143000"/>
              <a:ext cx="1066800" cy="51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FontTx/>
                <a:buNone/>
              </a:pPr>
              <a:r>
                <a:rPr lang="en-US" altLang="en-US" sz="2400">
                  <a:solidFill>
                    <a:srgbClr val="FFFF00"/>
                  </a:solidFill>
                </a:rPr>
                <a:t>HS10a</a:t>
              </a:r>
            </a:p>
          </p:txBody>
        </p:sp>
        <p:sp>
          <p:nvSpPr>
            <p:cNvPr id="19470" name="Oval 12"/>
            <p:cNvSpPr>
              <a:spLocks noChangeArrowheads="1"/>
            </p:cNvSpPr>
            <p:nvPr/>
          </p:nvSpPr>
          <p:spPr bwMode="auto">
            <a:xfrm>
              <a:off x="2895600" y="528638"/>
              <a:ext cx="228600" cy="228600"/>
            </a:xfrm>
            <a:prstGeom prst="ellipse">
              <a:avLst/>
            </a:prstGeom>
            <a:solidFill>
              <a:srgbClr val="FFFF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FontTx/>
                <a:buNone/>
              </a:pPr>
              <a:endParaRPr lang="en-US" altLang="en-US" sz="2400"/>
            </a:p>
          </p:txBody>
        </p:sp>
        <p:sp>
          <p:nvSpPr>
            <p:cNvPr id="19471" name="TextBox 13"/>
            <p:cNvSpPr txBox="1">
              <a:spLocks noChangeArrowheads="1"/>
            </p:cNvSpPr>
            <p:nvPr/>
          </p:nvSpPr>
          <p:spPr bwMode="auto">
            <a:xfrm>
              <a:off x="2438400" y="757238"/>
              <a:ext cx="1066800" cy="51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FontTx/>
                <a:buNone/>
              </a:pPr>
              <a:r>
                <a:rPr lang="en-US" altLang="en-US" sz="2400">
                  <a:solidFill>
                    <a:srgbClr val="FFFF00"/>
                  </a:solidFill>
                </a:rPr>
                <a:t>HS10</a:t>
              </a:r>
            </a:p>
          </p:txBody>
        </p:sp>
      </p:grpSp>
      <p:pic>
        <p:nvPicPr>
          <p:cNvPr id="16" name="Picture 21" descr="T:\Marketing\Logo\TNCLogoPrimary\TNCLogoPrimary\Primary_RGB_PNG\TNCLogoPrimary_RGB_Rev.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79" y="111502"/>
            <a:ext cx="2170923" cy="62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26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4" name="Picture 3" descr="C:\Users\jessica.hammond\AppData\Local\Microsoft\Windows\Temporary Internet Files\Content.Word\IMG_7143.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7" y="833665"/>
            <a:ext cx="9143999" cy="3881535"/>
          </a:xfrm>
          <a:prstGeom prst="rect">
            <a:avLst/>
          </a:prstGeom>
          <a:noFill/>
          <a:ln>
            <a:noFill/>
          </a:ln>
        </p:spPr>
      </p:pic>
      <p:pic>
        <p:nvPicPr>
          <p:cNvPr id="5" name="Picture 4" descr="C:\Users\jessica.hammond\AppData\Local\Microsoft\Windows\Temporary Internet Files\Content.Word\IMG_716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0129" y="3788699"/>
            <a:ext cx="3563051" cy="2835575"/>
          </a:xfrm>
          <a:prstGeom prst="rect">
            <a:avLst/>
          </a:prstGeom>
          <a:noFill/>
          <a:ln>
            <a:noFill/>
          </a:ln>
        </p:spPr>
      </p:pic>
      <p:pic>
        <p:nvPicPr>
          <p:cNvPr id="6" name="Content Placeholder 5" descr="C:\Users\jessica.hammond\AppData\Local\Microsoft\Windows\Temporary Internet Files\Content.Word\IMG_7148.jpg"/>
          <p:cNvPicPr>
            <a:picLocks noGr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6244" y="3788695"/>
            <a:ext cx="3461656" cy="2835573"/>
          </a:xfrm>
          <a:prstGeom prst="rect">
            <a:avLst/>
          </a:prstGeom>
          <a:noFill/>
          <a:ln>
            <a:noFill/>
          </a:ln>
        </p:spPr>
      </p:pic>
      <p:pic>
        <p:nvPicPr>
          <p:cNvPr id="7" name="Picture 21" descr="T:\Marketing\Logo\TNCLogoPrimary\TNCLogoPrimary\Primary_RGB_PNG\TNCLogoPrimary_RGB_Rev.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1479" y="124531"/>
            <a:ext cx="1990531" cy="57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4100" y="840925"/>
            <a:ext cx="7543800" cy="5829300"/>
          </a:xfrm>
          <a:prstGeom prst="rect">
            <a:avLst/>
          </a:prstGeom>
        </p:spPr>
      </p:pic>
      <p:sp>
        <p:nvSpPr>
          <p:cNvPr id="3" name="Rectangle 8"/>
          <p:cNvSpPr>
            <a:spLocks noChangeArrowheads="1"/>
          </p:cNvSpPr>
          <p:nvPr/>
        </p:nvSpPr>
        <p:spPr bwMode="auto">
          <a:xfrm>
            <a:off x="1503370" y="228600"/>
            <a:ext cx="9194801" cy="1219200"/>
          </a:xfrm>
          <a:prstGeom prst="rect">
            <a:avLst/>
          </a:prstGeom>
          <a:solidFill>
            <a:schemeClr val="tx1">
              <a:alpha val="35000"/>
            </a:schemeClr>
          </a:solidFill>
          <a:ln>
            <a:noFill/>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4"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3444" y="477969"/>
            <a:ext cx="2819400" cy="814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p:cNvSpPr txBox="1">
            <a:spLocks noChangeArrowheads="1"/>
          </p:cNvSpPr>
          <p:nvPr/>
        </p:nvSpPr>
        <p:spPr bwMode="auto">
          <a:xfrm>
            <a:off x="4704793" y="398306"/>
            <a:ext cx="544596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b="1" dirty="0">
                <a:solidFill>
                  <a:schemeClr val="bg1"/>
                </a:solidFill>
                <a:latin typeface="Whitney Office" pitchFamily="2" charset="0"/>
              </a:rPr>
              <a:t>Global Reach:</a:t>
            </a:r>
          </a:p>
          <a:p>
            <a:pPr algn="ctr" eaLnBrk="1" hangingPunct="1">
              <a:spcBef>
                <a:spcPct val="0"/>
              </a:spcBef>
              <a:buFontTx/>
              <a:buNone/>
            </a:pPr>
            <a:r>
              <a:rPr lang="en-US" altLang="en-US" sz="2800" dirty="0">
                <a:solidFill>
                  <a:schemeClr val="bg1"/>
                </a:solidFill>
                <a:latin typeface="Whitney Office" pitchFamily="2" charset="0"/>
              </a:rPr>
              <a:t>Fifty States and 69 Countries</a:t>
            </a:r>
          </a:p>
        </p:txBody>
      </p:sp>
      <p:sp>
        <p:nvSpPr>
          <p:cNvPr id="6" name="Rectangle 8"/>
          <p:cNvSpPr>
            <a:spLocks noChangeArrowheads="1"/>
          </p:cNvSpPr>
          <p:nvPr/>
        </p:nvSpPr>
        <p:spPr bwMode="auto">
          <a:xfrm>
            <a:off x="1554163" y="5822303"/>
            <a:ext cx="9144000" cy="1045029"/>
          </a:xfrm>
          <a:prstGeom prst="rect">
            <a:avLst/>
          </a:prstGeom>
          <a:solidFill>
            <a:schemeClr val="tx1">
              <a:alpha val="35000"/>
            </a:schemeClr>
          </a:solidFill>
          <a:ln>
            <a:noFill/>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19510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4608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Box 3"/>
          <p:cNvSpPr txBox="1">
            <a:spLocks noChangeArrowheads="1"/>
          </p:cNvSpPr>
          <p:nvPr/>
        </p:nvSpPr>
        <p:spPr bwMode="auto">
          <a:xfrm>
            <a:off x="6096000" y="304805"/>
            <a:ext cx="4267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lgn="r">
              <a:spcBef>
                <a:spcPct val="0"/>
              </a:spcBef>
              <a:buFontTx/>
              <a:buNone/>
            </a:pPr>
            <a:r>
              <a:rPr lang="en-US" altLang="en-US"/>
              <a:t>Design Alternative 1</a:t>
            </a:r>
          </a:p>
        </p:txBody>
      </p:sp>
      <p:sp>
        <p:nvSpPr>
          <p:cNvPr id="46084" name="TextBox 1"/>
          <p:cNvSpPr txBox="1">
            <a:spLocks noChangeArrowheads="1"/>
          </p:cNvSpPr>
          <p:nvPr/>
        </p:nvSpPr>
        <p:spPr bwMode="auto">
          <a:xfrm>
            <a:off x="2209800" y="1143002"/>
            <a:ext cx="777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pPr>
            <a:r>
              <a:rPr lang="en-US" altLang="en-US" sz="2400"/>
              <a:t>Design Alternative 1 (DA1): Clear out HS3 &amp; boardwalk</a:t>
            </a:r>
          </a:p>
        </p:txBody>
      </p:sp>
      <p:pic>
        <p:nvPicPr>
          <p:cNvPr id="46085" name="Picture 2" descr="DA1_Bathy_Ful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0"/>
            <a:ext cx="8669339"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Oval 6"/>
          <p:cNvSpPr>
            <a:spLocks noChangeArrowheads="1"/>
          </p:cNvSpPr>
          <p:nvPr/>
        </p:nvSpPr>
        <p:spPr bwMode="auto">
          <a:xfrm>
            <a:off x="5943600" y="4953000"/>
            <a:ext cx="914400" cy="914400"/>
          </a:xfrm>
          <a:prstGeom prst="ellipse">
            <a:avLst/>
          </a:prstGeom>
          <a:noFill/>
          <a:ln w="762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ea typeface="MS PGothic" panose="020B0600070205080204" pitchFamily="34" charset="-128"/>
              </a:defRPr>
            </a:lvl9pPr>
          </a:lstStyle>
          <a:p>
            <a:pPr>
              <a:spcBef>
                <a:spcPct val="0"/>
              </a:spcBef>
              <a:buFontTx/>
              <a:buNone/>
            </a:pPr>
            <a:endParaRPr lang="en-US" altLang="en-US" sz="2400"/>
          </a:p>
        </p:txBody>
      </p:sp>
      <p:pic>
        <p:nvPicPr>
          <p:cNvPr id="46087" name="Picture 4" descr="DA1_Bathy_Zoo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6" y="198770"/>
            <a:ext cx="4999348" cy="2812389"/>
          </a:xfrm>
          <a:prstGeom prst="rect">
            <a:avLst/>
          </a:prstGeom>
          <a:noFill/>
          <a:ln w="762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1" descr="T:\Marketing\Logo\TNCLogoPrimary\TNCLogoPrimary\Primary_RGB_PNG\TNCLogoPrimary_RGB_Rev.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42380" y="5637892"/>
            <a:ext cx="2438400" cy="70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76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2" descr="C:\Users\slaye\AppData\Local\Microsoft\Windows\Temporary Internet Files\Content.IE5\QXAX86C8\tnc_17815095_preview_cropped.jpg"/>
          <p:cNvPicPr>
            <a:picLocks noChangeAspect="1" noChangeArrowheads="1"/>
          </p:cNvPicPr>
          <p:nvPr/>
        </p:nvPicPr>
        <p:blipFill>
          <a:blip r:embed="rId2">
            <a:extLst>
              <a:ext uri="{28A0092B-C50C-407E-A947-70E740481C1C}">
                <a14:useLocalDpi xmlns:a14="http://schemas.microsoft.com/office/drawing/2010/main" val="0"/>
              </a:ext>
            </a:extLst>
          </a:blip>
          <a:srcRect l="5882" r="5882"/>
          <a:stretch>
            <a:fillRect/>
          </a:stretch>
        </p:blipFill>
        <p:spPr bwMode="auto">
          <a:xfrm>
            <a:off x="1524000" y="-26988"/>
            <a:ext cx="9144000" cy="691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0376" y="5917815"/>
            <a:ext cx="2438400" cy="70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24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33434" y="513473"/>
            <a:ext cx="9171335" cy="5803643"/>
          </a:xfrm>
          <a:prstGeom prst="rect">
            <a:avLst/>
          </a:prstGeom>
        </p:spPr>
      </p:pic>
      <p:sp>
        <p:nvSpPr>
          <p:cNvPr id="5" name="Rectangle 4"/>
          <p:cNvSpPr/>
          <p:nvPr/>
        </p:nvSpPr>
        <p:spPr>
          <a:xfrm>
            <a:off x="1524012" y="485192"/>
            <a:ext cx="3331019" cy="5803643"/>
          </a:xfrm>
          <a:prstGeom prst="rect">
            <a:avLst/>
          </a:prstGeom>
          <a:solidFill>
            <a:schemeClr val="tx1">
              <a:alpha val="23000"/>
            </a:schemeClr>
          </a:solidFill>
          <a:ln>
            <a:noFill/>
          </a:ln>
        </p:spPr>
        <p:style>
          <a:lnRef idx="2">
            <a:schemeClr val="dk1">
              <a:shade val="50000"/>
            </a:schemeClr>
          </a:lnRef>
          <a:fillRef idx="1">
            <a:schemeClr val="dk1"/>
          </a:fillRef>
          <a:effectRef idx="0">
            <a:schemeClr val="dk1"/>
          </a:effectRef>
          <a:fontRef idx="minor">
            <a:schemeClr val="lt1"/>
          </a:fontRef>
        </p:style>
        <p:txBody>
          <a:bodyPr lIns="84885" tIns="42443" rIns="84885" bIns="42443" rtlCol="0" anchor="ctr"/>
          <a:lstStyle/>
          <a:p>
            <a:pPr algn="ctr"/>
            <a:endParaRPr lang="en-US" dirty="0">
              <a:solidFill>
                <a:schemeClr val="tx1"/>
              </a:solidFill>
            </a:endParaRPr>
          </a:p>
        </p:txBody>
      </p:sp>
      <p:sp>
        <p:nvSpPr>
          <p:cNvPr id="6" name="TextBox 5"/>
          <p:cNvSpPr txBox="1"/>
          <p:nvPr/>
        </p:nvSpPr>
        <p:spPr>
          <a:xfrm>
            <a:off x="1637663" y="776769"/>
            <a:ext cx="3103727" cy="646331"/>
          </a:xfrm>
          <a:prstGeom prst="rect">
            <a:avLst/>
          </a:prstGeom>
          <a:noFill/>
        </p:spPr>
        <p:txBody>
          <a:bodyPr wrap="square" rtlCol="0">
            <a:spAutoFit/>
          </a:bodyPr>
          <a:lstStyle/>
          <a:p>
            <a:r>
              <a:rPr lang="en-US" sz="3600" dirty="0">
                <a:solidFill>
                  <a:schemeClr val="bg1"/>
                </a:solidFill>
                <a:latin typeface="Whitney Office" pitchFamily="2" charset="0"/>
                <a:cs typeface="Franklin Gothic Book"/>
              </a:rPr>
              <a:t>Cities</a:t>
            </a:r>
          </a:p>
        </p:txBody>
      </p:sp>
      <p:cxnSp>
        <p:nvCxnSpPr>
          <p:cNvPr id="7" name="Straight Connector 6"/>
          <p:cNvCxnSpPr/>
          <p:nvPr/>
        </p:nvCxnSpPr>
        <p:spPr>
          <a:xfrm>
            <a:off x="1785257" y="1558411"/>
            <a:ext cx="2808515"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853946" y="1781686"/>
            <a:ext cx="2887444" cy="954107"/>
          </a:xfrm>
          <a:prstGeom prst="rect">
            <a:avLst/>
          </a:prstGeom>
          <a:noFill/>
        </p:spPr>
        <p:txBody>
          <a:bodyPr wrap="square" rtlCol="0">
            <a:spAutoFit/>
          </a:bodyPr>
          <a:lstStyle/>
          <a:p>
            <a:r>
              <a:rPr lang="en-US" sz="2800" dirty="0">
                <a:solidFill>
                  <a:schemeClr val="bg1"/>
                </a:solidFill>
                <a:latin typeface="Whitney Office" pitchFamily="2" charset="0"/>
                <a:cs typeface="Franklin Gothic Book"/>
              </a:rPr>
              <a:t>Urban Conservation</a:t>
            </a:r>
          </a:p>
        </p:txBody>
      </p:sp>
      <p:pic>
        <p:nvPicPr>
          <p:cNvPr id="10"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2513" y="5270740"/>
            <a:ext cx="2480839" cy="71681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999863" y="3035763"/>
            <a:ext cx="1927141"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853947" y="3275050"/>
            <a:ext cx="2739831" cy="1815882"/>
          </a:xfrm>
          <a:prstGeom prst="rect">
            <a:avLst/>
          </a:prstGeom>
          <a:noFill/>
        </p:spPr>
        <p:txBody>
          <a:bodyPr wrap="square" rtlCol="0">
            <a:spAutoFit/>
          </a:bodyPr>
          <a:lstStyle/>
          <a:p>
            <a:r>
              <a:rPr lang="en-US" sz="2800" dirty="0">
                <a:solidFill>
                  <a:schemeClr val="bg1"/>
                </a:solidFill>
                <a:latin typeface="Whitney Office" pitchFamily="2" charset="0"/>
              </a:rPr>
              <a:t>Creating a Greener, Healthier Wilmington</a:t>
            </a:r>
          </a:p>
        </p:txBody>
      </p:sp>
    </p:spTree>
    <p:extLst>
      <p:ext uri="{BB962C8B-B14F-4D97-AF65-F5344CB8AC3E}">
        <p14:creationId xmlns:p14="http://schemas.microsoft.com/office/powerpoint/2010/main" val="102603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2" descr="1212wilmington03.jpg (1440×9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39470"/>
            <a:ext cx="9144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6365" y="99000"/>
            <a:ext cx="2098287" cy="60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61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416239"/>
            <a:ext cx="9144000" cy="6099048"/>
          </a:xfrm>
          <a:prstGeom prst="rect">
            <a:avLst/>
          </a:prstGeom>
        </p:spPr>
      </p:pic>
      <p:pic>
        <p:nvPicPr>
          <p:cNvPr id="3"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6025" y="5700653"/>
            <a:ext cx="2819400" cy="814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14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Content Placeholder 5"/>
          <p:cNvPicPr>
            <a:picLocks noChangeAspect="1"/>
          </p:cNvPicPr>
          <p:nvPr/>
        </p:nvPicPr>
        <p:blipFill rotWithShape="1">
          <a:blip r:embed="rId2">
            <a:extLst>
              <a:ext uri="{28A0092B-C50C-407E-A947-70E740481C1C}">
                <a14:useLocalDpi xmlns:a14="http://schemas.microsoft.com/office/drawing/2010/main" val="0"/>
              </a:ext>
            </a:extLst>
          </a:blip>
          <a:srcRect t="-5916" b="-1174"/>
          <a:stretch/>
        </p:blipFill>
        <p:spPr>
          <a:xfrm>
            <a:off x="1524006" y="1240981"/>
            <a:ext cx="9144001" cy="5143500"/>
          </a:xfrm>
          <a:prstGeom prst="rect">
            <a:avLst/>
          </a:prstGeom>
        </p:spPr>
      </p:pic>
      <p:sp>
        <p:nvSpPr>
          <p:cNvPr id="3" name="Oval 2"/>
          <p:cNvSpPr/>
          <p:nvPr/>
        </p:nvSpPr>
        <p:spPr>
          <a:xfrm>
            <a:off x="1992290" y="2779801"/>
            <a:ext cx="2628900" cy="2628900"/>
          </a:xfrm>
          <a:prstGeom prst="ellipse">
            <a:avLst/>
          </a:prstGeom>
          <a:solidFill>
            <a:srgbClr val="92D050">
              <a:alpha val="85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lIns="54864" tIns="54864" rIns="54864" bIns="54864" rtlCol="0" anchor="ctr"/>
          <a:lstStyle/>
          <a:p>
            <a:pPr algn="ctr"/>
            <a:r>
              <a:rPr lang="en-US" sz="2500" b="1" dirty="0">
                <a:solidFill>
                  <a:schemeClr val="bg1"/>
                </a:solidFill>
                <a:latin typeface="Whitney Condensed" charset="0"/>
                <a:ea typeface="Whitney Condensed Book" charset="0"/>
                <a:cs typeface="Whitney Condensed Book" charset="0"/>
              </a:rPr>
              <a:t>Economic</a:t>
            </a:r>
            <a:endParaRPr lang="en-US" sz="2500" dirty="0">
              <a:solidFill>
                <a:schemeClr val="bg1"/>
              </a:solidFill>
              <a:latin typeface="Whitney Condensed Book" charset="0"/>
              <a:ea typeface="Whitney Condensed Book" charset="0"/>
              <a:cs typeface="Whitney Condensed Book" charset="0"/>
            </a:endParaRPr>
          </a:p>
        </p:txBody>
      </p:sp>
      <p:sp>
        <p:nvSpPr>
          <p:cNvPr id="4" name="Oval 3"/>
          <p:cNvSpPr/>
          <p:nvPr/>
        </p:nvSpPr>
        <p:spPr>
          <a:xfrm>
            <a:off x="4787098" y="2779801"/>
            <a:ext cx="2628900" cy="2628900"/>
          </a:xfrm>
          <a:prstGeom prst="ellipse">
            <a:avLst/>
          </a:prstGeom>
          <a:solidFill>
            <a:srgbClr val="92D050">
              <a:alpha val="85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lIns="54864" tIns="54864" rIns="54864" bIns="54864" rtlCol="0" anchor="ctr"/>
          <a:lstStyle/>
          <a:p>
            <a:pPr algn="ctr"/>
            <a:r>
              <a:rPr lang="en-US" sz="2500" b="1" dirty="0">
                <a:solidFill>
                  <a:schemeClr val="bg1"/>
                </a:solidFill>
                <a:latin typeface="Whitney Condensed" charset="0"/>
                <a:ea typeface="Whitney Condensed" charset="0"/>
                <a:cs typeface="Whitney Condensed" charset="0"/>
              </a:rPr>
              <a:t>Social</a:t>
            </a:r>
            <a:endParaRPr lang="en-US" sz="2500" dirty="0">
              <a:solidFill>
                <a:schemeClr val="bg1"/>
              </a:solidFill>
              <a:latin typeface="Whitney Condensed Book" charset="0"/>
              <a:ea typeface="Whitney Condensed Book" charset="0"/>
              <a:cs typeface="Whitney Condensed Book" charset="0"/>
            </a:endParaRPr>
          </a:p>
        </p:txBody>
      </p:sp>
      <p:sp>
        <p:nvSpPr>
          <p:cNvPr id="5" name="Oval 4"/>
          <p:cNvSpPr/>
          <p:nvPr/>
        </p:nvSpPr>
        <p:spPr>
          <a:xfrm>
            <a:off x="7581906" y="2779801"/>
            <a:ext cx="2628900" cy="2628900"/>
          </a:xfrm>
          <a:prstGeom prst="ellipse">
            <a:avLst/>
          </a:prstGeom>
          <a:solidFill>
            <a:srgbClr val="92D050">
              <a:alpha val="85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lIns="54864" tIns="54864" rIns="54864" bIns="54864" rtlCol="0" anchor="ctr"/>
          <a:lstStyle/>
          <a:p>
            <a:pPr algn="ctr"/>
            <a:r>
              <a:rPr lang="en-US" sz="2500" b="1">
                <a:solidFill>
                  <a:schemeClr val="bg1"/>
                </a:solidFill>
                <a:latin typeface="Whitney Condensed Book" charset="0"/>
                <a:ea typeface="Whitney Condensed Book" charset="0"/>
                <a:cs typeface="Whitney Condensed Book" charset="0"/>
              </a:rPr>
              <a:t>Environ-mental</a:t>
            </a:r>
            <a:endParaRPr lang="en-US" sz="2500" b="1" dirty="0">
              <a:solidFill>
                <a:schemeClr val="bg1"/>
              </a:solidFill>
              <a:latin typeface="Whitney Condensed Book" charset="0"/>
              <a:ea typeface="Whitney Condensed Book" charset="0"/>
              <a:cs typeface="Whitney Condensed Book" charset="0"/>
            </a:endParaRPr>
          </a:p>
        </p:txBody>
      </p:sp>
      <p:sp>
        <p:nvSpPr>
          <p:cNvPr id="6" name="TextBox 5"/>
          <p:cNvSpPr txBox="1"/>
          <p:nvPr/>
        </p:nvSpPr>
        <p:spPr>
          <a:xfrm>
            <a:off x="5806758" y="494529"/>
            <a:ext cx="4404049" cy="646331"/>
          </a:xfrm>
          <a:prstGeom prst="rect">
            <a:avLst/>
          </a:prstGeom>
          <a:noFill/>
        </p:spPr>
        <p:txBody>
          <a:bodyPr wrap="square" rtlCol="0">
            <a:spAutoFit/>
          </a:bodyPr>
          <a:lstStyle/>
          <a:p>
            <a:r>
              <a:rPr lang="en-US" sz="3600" dirty="0">
                <a:solidFill>
                  <a:schemeClr val="bg2"/>
                </a:solidFill>
                <a:latin typeface="Whitney Office" pitchFamily="2" charset="0"/>
                <a:ea typeface="Whitney Semibold" charset="0"/>
                <a:cs typeface="Whitney Semibold" charset="0"/>
              </a:rPr>
              <a:t>Triple Bottom Line</a:t>
            </a:r>
            <a:endParaRPr lang="en-US" sz="3600" dirty="0">
              <a:solidFill>
                <a:schemeClr val="bg2"/>
              </a:solidFill>
              <a:latin typeface="Whitney Office" pitchFamily="2" charset="0"/>
            </a:endParaRPr>
          </a:p>
        </p:txBody>
      </p:sp>
      <p:pic>
        <p:nvPicPr>
          <p:cNvPr id="7"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627" y="494527"/>
            <a:ext cx="2767467" cy="79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40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88945"/>
            <a:ext cx="9144000" cy="1018903"/>
          </a:xfrm>
        </p:spPr>
        <p:txBody>
          <a:bodyPr/>
          <a:lstStyle/>
          <a:p>
            <a:pPr algn="ctr"/>
            <a:r>
              <a:rPr lang="en-US" sz="3200" dirty="0">
                <a:solidFill>
                  <a:schemeClr val="bg2"/>
                </a:solidFill>
                <a:latin typeface="Whitney Office" pitchFamily="2" charset="0"/>
              </a:rPr>
              <a:t>		North America Cities Network</a:t>
            </a:r>
            <a:endParaRPr lang="en-US" sz="3200" b="1" dirty="0">
              <a:solidFill>
                <a:schemeClr val="bg2"/>
              </a:solidFill>
              <a:latin typeface="Whitney Office" pitchFamily="2" charset="0"/>
              <a:ea typeface="Whitney Semibold" charset="0"/>
              <a:cs typeface="Whitney Semibold" charset="0"/>
            </a:endParaRPr>
          </a:p>
        </p:txBody>
      </p:sp>
      <p:cxnSp>
        <p:nvCxnSpPr>
          <p:cNvPr id="4" name="Straight Arrow Connector 3"/>
          <p:cNvCxnSpPr/>
          <p:nvPr/>
        </p:nvCxnSpPr>
        <p:spPr>
          <a:xfrm flipH="1" flipV="1">
            <a:off x="8454887" y="4308623"/>
            <a:ext cx="556592" cy="94090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rotWithShape="1">
          <a:blip r:embed="rId3"/>
          <a:srcRect l="2926"/>
          <a:stretch/>
        </p:blipFill>
        <p:spPr>
          <a:xfrm>
            <a:off x="1789049" y="1412048"/>
            <a:ext cx="7500732" cy="4874453"/>
          </a:xfrm>
          <a:prstGeom prst="rect">
            <a:avLst/>
          </a:prstGeom>
        </p:spPr>
      </p:pic>
      <p:sp>
        <p:nvSpPr>
          <p:cNvPr id="9" name="Down Arrow 8"/>
          <p:cNvSpPr/>
          <p:nvPr/>
        </p:nvSpPr>
        <p:spPr>
          <a:xfrm rot="7127063">
            <a:off x="9170509" y="3835225"/>
            <a:ext cx="516835" cy="1603513"/>
          </a:xfrm>
          <a:prstGeom prst="downArrow">
            <a:avLst/>
          </a:prstGeom>
          <a:solidFill>
            <a:schemeClr val="accent1"/>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lumMod val="65000"/>
                </a:prstClr>
              </a:solidFill>
              <a:latin typeface="Calibri"/>
            </a:endParaRPr>
          </a:p>
        </p:txBody>
      </p:sp>
      <p:sp>
        <p:nvSpPr>
          <p:cNvPr id="10" name="TextBox 9"/>
          <p:cNvSpPr txBox="1"/>
          <p:nvPr/>
        </p:nvSpPr>
        <p:spPr>
          <a:xfrm>
            <a:off x="9205803" y="5206075"/>
            <a:ext cx="1509607" cy="338554"/>
          </a:xfrm>
          <a:prstGeom prst="rect">
            <a:avLst/>
          </a:prstGeom>
          <a:noFill/>
        </p:spPr>
        <p:txBody>
          <a:bodyPr wrap="square" rtlCol="0">
            <a:spAutoFit/>
          </a:bodyPr>
          <a:lstStyle/>
          <a:p>
            <a:pPr algn="ctr"/>
            <a:r>
              <a:rPr lang="en-US" sz="1600" b="1" dirty="0">
                <a:solidFill>
                  <a:schemeClr val="bg2"/>
                </a:solidFill>
                <a:latin typeface="Whitney Office" pitchFamily="2" charset="0"/>
              </a:rPr>
              <a:t>Wilmington</a:t>
            </a:r>
          </a:p>
        </p:txBody>
      </p:sp>
      <p:pic>
        <p:nvPicPr>
          <p:cNvPr id="7" name="Picture 21" descr="T:\Marketing\Logo\TNCLogoPrimary\TNCLogoPrimary\Primary_RGB_PNG\TNCLogoPrimary_RGB_Re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9043" y="291071"/>
            <a:ext cx="2157307" cy="6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4554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7530"/>
            <a:ext cx="9144000" cy="992777"/>
          </a:xfrm>
        </p:spPr>
        <p:txBody>
          <a:bodyPr/>
          <a:lstStyle/>
          <a:p>
            <a:pPr algn="ctr"/>
            <a:r>
              <a:rPr lang="en-US" dirty="0">
                <a:solidFill>
                  <a:schemeClr val="bg2"/>
                </a:solidFill>
                <a:latin typeface="Whitney Office" pitchFamily="2" charset="0"/>
                <a:ea typeface="Whitney Semibold" charset="0"/>
                <a:cs typeface="Whitney Semibold" charset="0"/>
              </a:rPr>
              <a:t>			Urban Solutions</a:t>
            </a:r>
            <a:endParaRPr lang="en-US" b="1" dirty="0">
              <a:solidFill>
                <a:schemeClr val="bg2"/>
              </a:solidFill>
              <a:latin typeface="Whitney Office" pitchFamily="2" charset="0"/>
              <a:ea typeface="Whitney Semibold" charset="0"/>
              <a:cs typeface="Whitney Semibold"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3730752"/>
            <a:ext cx="1828800" cy="1908048"/>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352800" y="1825613"/>
            <a:ext cx="1828800" cy="1908048"/>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181600" y="3730752"/>
            <a:ext cx="1828800" cy="19080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010400" y="1825613"/>
            <a:ext cx="1828800" cy="1908048"/>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839200" y="3730752"/>
            <a:ext cx="1828800" cy="1908048"/>
          </a:xfrm>
          <a:prstGeom prst="rect">
            <a:avLst/>
          </a:prstGeom>
        </p:spPr>
      </p:pic>
      <p:sp>
        <p:nvSpPr>
          <p:cNvPr id="11" name="TextBox 10"/>
          <p:cNvSpPr txBox="1"/>
          <p:nvPr/>
        </p:nvSpPr>
        <p:spPr>
          <a:xfrm>
            <a:off x="1524000" y="1825613"/>
            <a:ext cx="1828800" cy="1911096"/>
          </a:xfrm>
          <a:prstGeom prst="rect">
            <a:avLst/>
          </a:prstGeom>
          <a:solidFill>
            <a:srgbClr val="23487A"/>
          </a:solidFill>
          <a:effectLst/>
        </p:spPr>
        <p:txBody>
          <a:bodyPr wrap="square" lIns="182880" tIns="228600" rIns="182880" bIns="182880" rtlCol="0">
            <a:noAutofit/>
          </a:bodyPr>
          <a:lstStyle/>
          <a:p>
            <a:pPr algn="ctr"/>
            <a:r>
              <a:rPr lang="en-US" sz="2400" baseline="30000" dirty="0">
                <a:solidFill>
                  <a:schemeClr val="bg1"/>
                </a:solidFill>
                <a:latin typeface="Whitney Condensed Book" charset="0"/>
                <a:ea typeface="Whitney Condensed Book" charset="0"/>
                <a:cs typeface="Whitney Condensed Book" charset="0"/>
              </a:rPr>
              <a:t>Improving water quality and mitigating flooding</a:t>
            </a:r>
          </a:p>
        </p:txBody>
      </p:sp>
      <p:sp>
        <p:nvSpPr>
          <p:cNvPr id="12" name="TextBox 11"/>
          <p:cNvSpPr txBox="1"/>
          <p:nvPr/>
        </p:nvSpPr>
        <p:spPr>
          <a:xfrm>
            <a:off x="3352800" y="3730752"/>
            <a:ext cx="1828800" cy="1911096"/>
          </a:xfrm>
          <a:prstGeom prst="rect">
            <a:avLst/>
          </a:prstGeom>
          <a:solidFill>
            <a:srgbClr val="49A942"/>
          </a:solidFill>
          <a:effectLst/>
        </p:spPr>
        <p:txBody>
          <a:bodyPr wrap="square" lIns="182880" tIns="228600" rIns="182880" bIns="182880" rtlCol="0">
            <a:noAutofit/>
          </a:bodyPr>
          <a:lstStyle/>
          <a:p>
            <a:pPr algn="ctr"/>
            <a:r>
              <a:rPr lang="en-US" sz="2400" baseline="30000" dirty="0">
                <a:solidFill>
                  <a:schemeClr val="bg1"/>
                </a:solidFill>
                <a:latin typeface="Whitney Condensed Book" charset="0"/>
                <a:ea typeface="Whitney Condensed Book" charset="0"/>
                <a:cs typeface="Whitney Condensed Book" charset="0"/>
              </a:rPr>
              <a:t>Safeguarding</a:t>
            </a:r>
          </a:p>
          <a:p>
            <a:pPr algn="ctr"/>
            <a:r>
              <a:rPr lang="en-US" sz="2400" baseline="30000" dirty="0">
                <a:solidFill>
                  <a:schemeClr val="bg1"/>
                </a:solidFill>
                <a:latin typeface="Whitney Condensed Book" charset="0"/>
                <a:ea typeface="Whitney Condensed Book" charset="0"/>
                <a:cs typeface="Whitney Condensed Book" charset="0"/>
              </a:rPr>
              <a:t>biodiversity</a:t>
            </a:r>
          </a:p>
        </p:txBody>
      </p:sp>
      <p:sp>
        <p:nvSpPr>
          <p:cNvPr id="13" name="TextBox 12"/>
          <p:cNvSpPr txBox="1"/>
          <p:nvPr/>
        </p:nvSpPr>
        <p:spPr>
          <a:xfrm>
            <a:off x="5181600" y="1825613"/>
            <a:ext cx="1828800" cy="1911096"/>
          </a:xfrm>
          <a:prstGeom prst="rect">
            <a:avLst/>
          </a:prstGeom>
          <a:solidFill>
            <a:srgbClr val="F3901D"/>
          </a:solidFill>
          <a:effectLst/>
        </p:spPr>
        <p:txBody>
          <a:bodyPr wrap="square" lIns="182880" tIns="228600" rIns="182880" bIns="182880" rtlCol="0">
            <a:noAutofit/>
          </a:bodyPr>
          <a:lstStyle/>
          <a:p>
            <a:pPr algn="ctr"/>
            <a:r>
              <a:rPr lang="en-US" sz="2400" baseline="30000" dirty="0">
                <a:solidFill>
                  <a:schemeClr val="bg1"/>
                </a:solidFill>
                <a:latin typeface="Whitney Condensed Book" charset="0"/>
                <a:ea typeface="Whitney Condensed Book" charset="0"/>
                <a:cs typeface="Whitney Condensed Book" charset="0"/>
              </a:rPr>
              <a:t>Alleviating poor</a:t>
            </a:r>
            <a:br>
              <a:rPr lang="en-US" sz="2400" baseline="30000" dirty="0">
                <a:solidFill>
                  <a:schemeClr val="bg1"/>
                </a:solidFill>
                <a:latin typeface="Whitney Condensed Book" charset="0"/>
                <a:ea typeface="Whitney Condensed Book" charset="0"/>
                <a:cs typeface="Whitney Condensed Book" charset="0"/>
              </a:rPr>
            </a:br>
            <a:r>
              <a:rPr lang="en-US" sz="2400" baseline="30000" dirty="0">
                <a:solidFill>
                  <a:schemeClr val="bg1"/>
                </a:solidFill>
                <a:latin typeface="Whitney Condensed Book" charset="0"/>
                <a:ea typeface="Whitney Condensed Book" charset="0"/>
                <a:cs typeface="Whitney Condensed Book" charset="0"/>
              </a:rPr>
              <a:t>air quality and</a:t>
            </a:r>
          </a:p>
          <a:p>
            <a:pPr algn="ctr"/>
            <a:r>
              <a:rPr lang="en-US" sz="2400" baseline="30000" dirty="0">
                <a:solidFill>
                  <a:schemeClr val="bg1"/>
                </a:solidFill>
                <a:latin typeface="Whitney Condensed Book" charset="0"/>
                <a:ea typeface="Whitney Condensed Book" charset="0"/>
                <a:cs typeface="Whitney Condensed Book" charset="0"/>
              </a:rPr>
              <a:t>heat islands</a:t>
            </a:r>
          </a:p>
        </p:txBody>
      </p:sp>
      <p:sp>
        <p:nvSpPr>
          <p:cNvPr id="14" name="TextBox 13"/>
          <p:cNvSpPr txBox="1"/>
          <p:nvPr/>
        </p:nvSpPr>
        <p:spPr>
          <a:xfrm>
            <a:off x="7010400" y="3730752"/>
            <a:ext cx="1828800" cy="1911096"/>
          </a:xfrm>
          <a:prstGeom prst="rect">
            <a:avLst/>
          </a:prstGeom>
          <a:solidFill>
            <a:srgbClr val="C5351C"/>
          </a:solidFill>
          <a:effectLst/>
        </p:spPr>
        <p:txBody>
          <a:bodyPr wrap="square" lIns="182880" tIns="228600" rIns="182880" bIns="182880" rtlCol="0">
            <a:noAutofit/>
          </a:bodyPr>
          <a:lstStyle/>
          <a:p>
            <a:pPr algn="ctr"/>
            <a:r>
              <a:rPr lang="en-US" sz="2400" baseline="30000" dirty="0">
                <a:solidFill>
                  <a:schemeClr val="bg1"/>
                </a:solidFill>
                <a:latin typeface="Whitney Condensed Book" charset="0"/>
                <a:ea typeface="Whitney Condensed Book" charset="0"/>
                <a:cs typeface="Whitney Condensed Book" charset="0"/>
              </a:rPr>
              <a:t>Connecting people</a:t>
            </a:r>
            <a:br>
              <a:rPr lang="en-US" sz="2400" baseline="30000" dirty="0">
                <a:solidFill>
                  <a:schemeClr val="bg1"/>
                </a:solidFill>
                <a:latin typeface="Whitney Condensed Book" charset="0"/>
                <a:ea typeface="Whitney Condensed Book" charset="0"/>
                <a:cs typeface="Whitney Condensed Book" charset="0"/>
              </a:rPr>
            </a:br>
            <a:r>
              <a:rPr lang="en-US" sz="2400" baseline="30000" dirty="0">
                <a:solidFill>
                  <a:schemeClr val="bg1"/>
                </a:solidFill>
                <a:latin typeface="Whitney Condensed Book" charset="0"/>
                <a:ea typeface="Whitney Condensed Book" charset="0"/>
                <a:cs typeface="Whitney Condensed Book" charset="0"/>
              </a:rPr>
              <a:t>with nature</a:t>
            </a:r>
          </a:p>
        </p:txBody>
      </p:sp>
      <p:sp>
        <p:nvSpPr>
          <p:cNvPr id="15" name="TextBox 14"/>
          <p:cNvSpPr txBox="1"/>
          <p:nvPr/>
        </p:nvSpPr>
        <p:spPr>
          <a:xfrm>
            <a:off x="8839200" y="1825613"/>
            <a:ext cx="1828800" cy="1911096"/>
          </a:xfrm>
          <a:prstGeom prst="rect">
            <a:avLst/>
          </a:prstGeom>
          <a:solidFill>
            <a:srgbClr val="0096D6"/>
          </a:solidFill>
          <a:effectLst/>
        </p:spPr>
        <p:txBody>
          <a:bodyPr wrap="square" lIns="182880" tIns="228600" rIns="182880" bIns="182880" rtlCol="0">
            <a:noAutofit/>
          </a:bodyPr>
          <a:lstStyle/>
          <a:p>
            <a:pPr algn="ctr"/>
            <a:r>
              <a:rPr lang="en-US" sz="2400" baseline="30000" dirty="0">
                <a:solidFill>
                  <a:schemeClr val="bg1"/>
                </a:solidFill>
                <a:latin typeface="Whitney Condensed Book" charset="0"/>
                <a:ea typeface="Whitney Condensed Book" charset="0"/>
                <a:cs typeface="Whitney Condensed Book" charset="0"/>
              </a:rPr>
              <a:t>Protecting coastal</a:t>
            </a:r>
            <a:br>
              <a:rPr lang="en-US" sz="2400" baseline="30000" dirty="0">
                <a:solidFill>
                  <a:schemeClr val="bg1"/>
                </a:solidFill>
                <a:latin typeface="Whitney Condensed Book" charset="0"/>
                <a:ea typeface="Whitney Condensed Book" charset="0"/>
                <a:cs typeface="Whitney Condensed Book" charset="0"/>
              </a:rPr>
            </a:br>
            <a:r>
              <a:rPr lang="en-US" sz="2400" baseline="30000" dirty="0">
                <a:solidFill>
                  <a:schemeClr val="bg1"/>
                </a:solidFill>
                <a:latin typeface="Whitney Condensed Book" charset="0"/>
                <a:ea typeface="Whitney Condensed Book" charset="0"/>
                <a:cs typeface="Whitney Condensed Book" charset="0"/>
              </a:rPr>
              <a:t>communities</a:t>
            </a:r>
          </a:p>
          <a:p>
            <a:pPr algn="ctr"/>
            <a:endParaRPr lang="en-US" sz="2400" baseline="30000" dirty="0">
              <a:solidFill>
                <a:schemeClr val="bg1"/>
              </a:solidFill>
              <a:latin typeface="Whitney Condensed Book" charset="0"/>
              <a:ea typeface="Whitney Condensed Book" charset="0"/>
              <a:cs typeface="Whitney Condensed Book" charset="0"/>
            </a:endParaRPr>
          </a:p>
        </p:txBody>
      </p:sp>
      <p:pic>
        <p:nvPicPr>
          <p:cNvPr id="16" name="Picture 21" descr="T:\Marketing\Logo\TNCLogoPrimary\TNCLogoPrimary\Primary_RGB_PNG\TNCLogoPrimary_RGB_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29005" y="617810"/>
            <a:ext cx="2534139" cy="73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84723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3800" name="TextBox 24"/>
          <p:cNvSpPr txBox="1">
            <a:spLocks noChangeArrowheads="1"/>
          </p:cNvSpPr>
          <p:nvPr/>
        </p:nvSpPr>
        <p:spPr bwMode="auto">
          <a:xfrm>
            <a:off x="5275043" y="2032005"/>
            <a:ext cx="3422988" cy="425822"/>
          </a:xfrm>
          <a:prstGeom prst="rect">
            <a:avLst/>
          </a:prstGeom>
          <a:noFill/>
          <a:ln w="9525">
            <a:noFill/>
            <a:miter lim="800000"/>
            <a:headEnd/>
            <a:tailEnd/>
          </a:ln>
        </p:spPr>
        <p:txBody>
          <a:bodyPr wrap="none">
            <a:spAutoFit/>
          </a:bodyPr>
          <a:lstStyle/>
          <a:p>
            <a:pPr defTabSz="789731"/>
            <a:r>
              <a:rPr lang="en-US" sz="2167" dirty="0">
                <a:solidFill>
                  <a:schemeClr val="bg2"/>
                </a:solidFill>
                <a:latin typeface="Arial Narrow"/>
                <a:cs typeface="Arial Narrow"/>
              </a:rPr>
              <a:t>Purpose, Community, Wellbeing</a:t>
            </a:r>
          </a:p>
        </p:txBody>
      </p:sp>
      <p:sp>
        <p:nvSpPr>
          <p:cNvPr id="10" name="TextBox 24"/>
          <p:cNvSpPr txBox="1">
            <a:spLocks noChangeArrowheads="1"/>
          </p:cNvSpPr>
          <p:nvPr/>
        </p:nvSpPr>
        <p:spPr bwMode="auto">
          <a:xfrm>
            <a:off x="5290919" y="4413541"/>
            <a:ext cx="3781869" cy="425822"/>
          </a:xfrm>
          <a:prstGeom prst="rect">
            <a:avLst/>
          </a:prstGeom>
          <a:noFill/>
          <a:ln w="9525">
            <a:noFill/>
            <a:miter lim="800000"/>
            <a:headEnd/>
            <a:tailEnd/>
          </a:ln>
        </p:spPr>
        <p:txBody>
          <a:bodyPr wrap="none">
            <a:spAutoFit/>
          </a:bodyPr>
          <a:lstStyle/>
          <a:p>
            <a:pPr defTabSz="789731"/>
            <a:r>
              <a:rPr lang="en-US" sz="2167" dirty="0">
                <a:solidFill>
                  <a:schemeClr val="bg2"/>
                </a:solidFill>
                <a:latin typeface="Arial Narrow"/>
                <a:cs typeface="Arial Narrow"/>
              </a:rPr>
              <a:t>Siting, Land and Water, Biodiversity</a:t>
            </a:r>
          </a:p>
        </p:txBody>
      </p:sp>
      <p:sp>
        <p:nvSpPr>
          <p:cNvPr id="11" name="TextBox 24"/>
          <p:cNvSpPr txBox="1">
            <a:spLocks noChangeArrowheads="1"/>
          </p:cNvSpPr>
          <p:nvPr/>
        </p:nvSpPr>
        <p:spPr bwMode="auto">
          <a:xfrm>
            <a:off x="5290917" y="3579657"/>
            <a:ext cx="2670026" cy="425822"/>
          </a:xfrm>
          <a:prstGeom prst="rect">
            <a:avLst/>
          </a:prstGeom>
          <a:noFill/>
          <a:ln w="9525">
            <a:noFill/>
            <a:miter lim="800000"/>
            <a:headEnd/>
            <a:tailEnd/>
          </a:ln>
        </p:spPr>
        <p:txBody>
          <a:bodyPr wrap="none">
            <a:spAutoFit/>
          </a:bodyPr>
          <a:lstStyle/>
          <a:p>
            <a:pPr defTabSz="789731"/>
            <a:r>
              <a:rPr lang="en-US" sz="2167" dirty="0">
                <a:solidFill>
                  <a:schemeClr val="bg2"/>
                </a:solidFill>
                <a:latin typeface="Arial Narrow"/>
                <a:cs typeface="Arial Narrow"/>
              </a:rPr>
              <a:t>Materials, Energy, Water</a:t>
            </a:r>
          </a:p>
        </p:txBody>
      </p:sp>
      <p:sp>
        <p:nvSpPr>
          <p:cNvPr id="12" name="TextBox 24"/>
          <p:cNvSpPr txBox="1">
            <a:spLocks noChangeArrowheads="1"/>
          </p:cNvSpPr>
          <p:nvPr/>
        </p:nvSpPr>
        <p:spPr bwMode="auto">
          <a:xfrm>
            <a:off x="5306882" y="2800352"/>
            <a:ext cx="4003019" cy="425822"/>
          </a:xfrm>
          <a:prstGeom prst="rect">
            <a:avLst/>
          </a:prstGeom>
          <a:noFill/>
          <a:ln w="9525">
            <a:noFill/>
            <a:miter lim="800000"/>
            <a:headEnd/>
            <a:tailEnd/>
          </a:ln>
        </p:spPr>
        <p:txBody>
          <a:bodyPr wrap="none">
            <a:spAutoFit/>
          </a:bodyPr>
          <a:lstStyle/>
          <a:p>
            <a:pPr defTabSz="789731"/>
            <a:r>
              <a:rPr lang="en-US" sz="2167" dirty="0">
                <a:solidFill>
                  <a:schemeClr val="bg2"/>
                </a:solidFill>
                <a:latin typeface="Arial Narrow"/>
                <a:cs typeface="Arial Narrow"/>
              </a:rPr>
              <a:t>Collaboration, Management, Planning</a:t>
            </a:r>
          </a:p>
        </p:txBody>
      </p:sp>
      <p:sp>
        <p:nvSpPr>
          <p:cNvPr id="13" name="TextBox 24"/>
          <p:cNvSpPr txBox="1">
            <a:spLocks noChangeArrowheads="1"/>
          </p:cNvSpPr>
          <p:nvPr/>
        </p:nvSpPr>
        <p:spPr bwMode="auto">
          <a:xfrm>
            <a:off x="5275041" y="5172937"/>
            <a:ext cx="2291012" cy="425822"/>
          </a:xfrm>
          <a:prstGeom prst="rect">
            <a:avLst/>
          </a:prstGeom>
          <a:noFill/>
          <a:ln w="9525">
            <a:noFill/>
            <a:miter lim="800000"/>
            <a:headEnd/>
            <a:tailEnd/>
          </a:ln>
        </p:spPr>
        <p:txBody>
          <a:bodyPr wrap="none">
            <a:spAutoFit/>
          </a:bodyPr>
          <a:lstStyle/>
          <a:p>
            <a:pPr defTabSz="789731"/>
            <a:r>
              <a:rPr lang="en-US" sz="2167" dirty="0">
                <a:solidFill>
                  <a:schemeClr val="bg2"/>
                </a:solidFill>
                <a:latin typeface="Arial Narrow"/>
                <a:cs typeface="Arial Narrow"/>
              </a:rPr>
              <a:t>Emission, Resilience</a:t>
            </a:r>
          </a:p>
        </p:txBody>
      </p:sp>
      <p:grpSp>
        <p:nvGrpSpPr>
          <p:cNvPr id="14" name="Group 13"/>
          <p:cNvGrpSpPr/>
          <p:nvPr/>
        </p:nvGrpSpPr>
        <p:grpSpPr>
          <a:xfrm>
            <a:off x="2715471" y="1788056"/>
            <a:ext cx="2042146" cy="805400"/>
            <a:chOff x="287059" y="1558374"/>
            <a:chExt cx="2227794" cy="878616"/>
          </a:xfrm>
        </p:grpSpPr>
        <p:pic>
          <p:nvPicPr>
            <p:cNvPr id="15"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87059" y="1558374"/>
              <a:ext cx="826322" cy="826318"/>
            </a:xfrm>
            <a:prstGeom prst="rect">
              <a:avLst/>
            </a:prstGeom>
            <a:noFill/>
            <a:ln w="9525">
              <a:noFill/>
              <a:miter lim="800000"/>
              <a:headEnd/>
              <a:tailEnd/>
            </a:ln>
          </p:spPr>
        </p:pic>
        <p:sp>
          <p:nvSpPr>
            <p:cNvPr id="16" name="TextBox 15"/>
            <p:cNvSpPr txBox="1"/>
            <p:nvPr/>
          </p:nvSpPr>
          <p:spPr>
            <a:xfrm>
              <a:off x="1208202" y="1597602"/>
              <a:ext cx="1306651" cy="839388"/>
            </a:xfrm>
            <a:prstGeom prst="rect">
              <a:avLst/>
            </a:prstGeom>
            <a:noFill/>
          </p:spPr>
          <p:txBody>
            <a:bodyPr wrap="none" rtlCol="0">
              <a:spAutoFit/>
            </a:bodyPr>
            <a:lstStyle/>
            <a:p>
              <a:pPr algn="l"/>
              <a:r>
                <a:rPr lang="en-US" sz="2200" b="1" dirty="0">
                  <a:solidFill>
                    <a:srgbClr val="CC6600"/>
                  </a:solidFill>
                  <a:latin typeface="Arial Narrow"/>
                  <a:cs typeface="Arial Narrow"/>
                </a:rPr>
                <a:t>QUALITY</a:t>
              </a:r>
            </a:p>
            <a:p>
              <a:pPr algn="l"/>
              <a:r>
                <a:rPr lang="en-US" sz="2200" b="1" dirty="0">
                  <a:solidFill>
                    <a:srgbClr val="CC6600"/>
                  </a:solidFill>
                  <a:latin typeface="Arial Narrow"/>
                  <a:cs typeface="Arial Narrow"/>
                </a:rPr>
                <a:t>OF LIFE</a:t>
              </a:r>
            </a:p>
          </p:txBody>
        </p:sp>
      </p:grpSp>
      <p:grpSp>
        <p:nvGrpSpPr>
          <p:cNvPr id="17" name="Group 16"/>
          <p:cNvGrpSpPr/>
          <p:nvPr/>
        </p:nvGrpSpPr>
        <p:grpSpPr>
          <a:xfrm>
            <a:off x="2723078" y="2583085"/>
            <a:ext cx="2509028" cy="761999"/>
            <a:chOff x="295357" y="2459038"/>
            <a:chExt cx="2737122" cy="831269"/>
          </a:xfrm>
        </p:grpSpPr>
        <p:pic>
          <p:nvPicPr>
            <p:cNvPr id="18" name="Picture 4"/>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95357" y="2459038"/>
              <a:ext cx="831273" cy="831269"/>
            </a:xfrm>
            <a:prstGeom prst="rect">
              <a:avLst/>
            </a:prstGeom>
            <a:noFill/>
            <a:ln w="9525">
              <a:noFill/>
              <a:miter lim="800000"/>
              <a:headEnd/>
              <a:tailEnd/>
            </a:ln>
          </p:spPr>
        </p:pic>
        <p:sp>
          <p:nvSpPr>
            <p:cNvPr id="19" name="TextBox 18"/>
            <p:cNvSpPr txBox="1"/>
            <p:nvPr/>
          </p:nvSpPr>
          <p:spPr>
            <a:xfrm>
              <a:off x="1208203" y="2685405"/>
              <a:ext cx="1824276" cy="470057"/>
            </a:xfrm>
            <a:prstGeom prst="rect">
              <a:avLst/>
            </a:prstGeom>
            <a:noFill/>
          </p:spPr>
          <p:txBody>
            <a:bodyPr wrap="none" rtlCol="0">
              <a:spAutoFit/>
            </a:bodyPr>
            <a:lstStyle/>
            <a:p>
              <a:pPr algn="l"/>
              <a:r>
                <a:rPr lang="en-US" sz="2200" b="1" dirty="0">
                  <a:solidFill>
                    <a:schemeClr val="tx1">
                      <a:lumMod val="50000"/>
                      <a:lumOff val="50000"/>
                    </a:schemeClr>
                  </a:solidFill>
                  <a:latin typeface="Arial Narrow"/>
                  <a:cs typeface="Arial Narrow"/>
                </a:rPr>
                <a:t>LEADERSHIP</a:t>
              </a:r>
            </a:p>
          </p:txBody>
        </p:sp>
      </p:grpSp>
      <p:grpSp>
        <p:nvGrpSpPr>
          <p:cNvPr id="20" name="Group 19"/>
          <p:cNvGrpSpPr/>
          <p:nvPr/>
        </p:nvGrpSpPr>
        <p:grpSpPr>
          <a:xfrm>
            <a:off x="2715465" y="3385012"/>
            <a:ext cx="2525354" cy="803011"/>
            <a:chOff x="287059" y="3378517"/>
            <a:chExt cx="2754931" cy="876009"/>
          </a:xfrm>
        </p:grpSpPr>
        <p:pic>
          <p:nvPicPr>
            <p:cNvPr id="21" name="Picture 6"/>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87059" y="3378517"/>
              <a:ext cx="829423" cy="829423"/>
            </a:xfrm>
            <a:prstGeom prst="rect">
              <a:avLst/>
            </a:prstGeom>
            <a:noFill/>
            <a:ln w="9525">
              <a:noFill/>
              <a:miter lim="800000"/>
              <a:headEnd/>
              <a:tailEnd/>
            </a:ln>
          </p:spPr>
        </p:pic>
        <p:sp>
          <p:nvSpPr>
            <p:cNvPr id="22" name="TextBox 21"/>
            <p:cNvSpPr txBox="1"/>
            <p:nvPr/>
          </p:nvSpPr>
          <p:spPr>
            <a:xfrm>
              <a:off x="1208202" y="3415139"/>
              <a:ext cx="1833788" cy="839387"/>
            </a:xfrm>
            <a:prstGeom prst="rect">
              <a:avLst/>
            </a:prstGeom>
            <a:noFill/>
          </p:spPr>
          <p:txBody>
            <a:bodyPr wrap="none" rtlCol="0">
              <a:spAutoFit/>
            </a:bodyPr>
            <a:lstStyle/>
            <a:p>
              <a:pPr algn="l"/>
              <a:r>
                <a:rPr lang="en-US" sz="2200" b="1" dirty="0">
                  <a:solidFill>
                    <a:srgbClr val="9F8B75"/>
                  </a:solidFill>
                  <a:latin typeface="Arial Narrow"/>
                  <a:cs typeface="Arial Narrow"/>
                </a:rPr>
                <a:t>RESOURCE</a:t>
              </a:r>
            </a:p>
            <a:p>
              <a:pPr algn="l"/>
              <a:r>
                <a:rPr lang="en-US" sz="2200" b="1" dirty="0">
                  <a:solidFill>
                    <a:srgbClr val="9F8B75"/>
                  </a:solidFill>
                  <a:latin typeface="Arial Narrow"/>
                  <a:cs typeface="Arial Narrow"/>
                </a:rPr>
                <a:t>ALLOCATION</a:t>
              </a:r>
            </a:p>
          </p:txBody>
        </p:sp>
      </p:grpSp>
      <p:grpSp>
        <p:nvGrpSpPr>
          <p:cNvPr id="23" name="Group 22"/>
          <p:cNvGrpSpPr/>
          <p:nvPr/>
        </p:nvGrpSpPr>
        <p:grpSpPr>
          <a:xfrm>
            <a:off x="2718536" y="4183628"/>
            <a:ext cx="2124744" cy="809123"/>
            <a:chOff x="290403" y="4343401"/>
            <a:chExt cx="2317902" cy="882678"/>
          </a:xfrm>
        </p:grpSpPr>
        <p:pic>
          <p:nvPicPr>
            <p:cNvPr id="24" name="Picture 8"/>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90403" y="4343401"/>
              <a:ext cx="831271" cy="831270"/>
            </a:xfrm>
            <a:prstGeom prst="rect">
              <a:avLst/>
            </a:prstGeom>
            <a:noFill/>
            <a:ln w="9525">
              <a:noFill/>
              <a:miter lim="800000"/>
              <a:headEnd/>
              <a:tailEnd/>
            </a:ln>
          </p:spPr>
        </p:pic>
        <p:sp>
          <p:nvSpPr>
            <p:cNvPr id="25" name="TextBox 24"/>
            <p:cNvSpPr txBox="1"/>
            <p:nvPr/>
          </p:nvSpPr>
          <p:spPr>
            <a:xfrm>
              <a:off x="1208202" y="4386690"/>
              <a:ext cx="1400103" cy="839389"/>
            </a:xfrm>
            <a:prstGeom prst="rect">
              <a:avLst/>
            </a:prstGeom>
            <a:noFill/>
          </p:spPr>
          <p:txBody>
            <a:bodyPr wrap="none" rtlCol="0">
              <a:spAutoFit/>
            </a:bodyPr>
            <a:lstStyle/>
            <a:p>
              <a:pPr algn="l"/>
              <a:r>
                <a:rPr lang="en-US" sz="2200" b="1" dirty="0">
                  <a:solidFill>
                    <a:srgbClr val="949954"/>
                  </a:solidFill>
                  <a:latin typeface="Arial Narrow"/>
                  <a:cs typeface="Arial Narrow"/>
                </a:rPr>
                <a:t>NATURAL</a:t>
              </a:r>
            </a:p>
            <a:p>
              <a:pPr algn="l"/>
              <a:r>
                <a:rPr lang="en-US" sz="2200" b="1" dirty="0">
                  <a:solidFill>
                    <a:srgbClr val="949954"/>
                  </a:solidFill>
                  <a:latin typeface="Arial Narrow"/>
                  <a:cs typeface="Arial Narrow"/>
                </a:rPr>
                <a:t>WORLD</a:t>
              </a:r>
            </a:p>
          </p:txBody>
        </p:sp>
      </p:grpSp>
      <p:grpSp>
        <p:nvGrpSpPr>
          <p:cNvPr id="26" name="Group 25"/>
          <p:cNvGrpSpPr/>
          <p:nvPr/>
        </p:nvGrpSpPr>
        <p:grpSpPr>
          <a:xfrm>
            <a:off x="2721567" y="4974936"/>
            <a:ext cx="2138641" cy="809123"/>
            <a:chOff x="293709" y="5295901"/>
            <a:chExt cx="2333061" cy="882678"/>
          </a:xfrm>
        </p:grpSpPr>
        <p:pic>
          <p:nvPicPr>
            <p:cNvPr id="27" name="Picture 10"/>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93709" y="5295901"/>
              <a:ext cx="831272" cy="831270"/>
            </a:xfrm>
            <a:prstGeom prst="rect">
              <a:avLst/>
            </a:prstGeom>
            <a:noFill/>
            <a:ln w="9525">
              <a:noFill/>
              <a:miter lim="800000"/>
              <a:headEnd/>
              <a:tailEnd/>
            </a:ln>
          </p:spPr>
        </p:pic>
        <p:sp>
          <p:nvSpPr>
            <p:cNvPr id="28" name="TextBox 27"/>
            <p:cNvSpPr txBox="1"/>
            <p:nvPr/>
          </p:nvSpPr>
          <p:spPr>
            <a:xfrm>
              <a:off x="1208201" y="5339190"/>
              <a:ext cx="1418569" cy="839389"/>
            </a:xfrm>
            <a:prstGeom prst="rect">
              <a:avLst/>
            </a:prstGeom>
            <a:noFill/>
          </p:spPr>
          <p:txBody>
            <a:bodyPr wrap="none" rtlCol="0">
              <a:spAutoFit/>
            </a:bodyPr>
            <a:lstStyle/>
            <a:p>
              <a:pPr algn="l"/>
              <a:r>
                <a:rPr lang="en-US" sz="2200" b="1" dirty="0">
                  <a:solidFill>
                    <a:srgbClr val="63909B"/>
                  </a:solidFill>
                  <a:latin typeface="Arial Narrow"/>
                  <a:cs typeface="Arial Narrow"/>
                </a:rPr>
                <a:t>CLIMATE</a:t>
              </a:r>
            </a:p>
            <a:p>
              <a:pPr algn="l"/>
              <a:r>
                <a:rPr lang="en-US" sz="2200" b="1" dirty="0">
                  <a:solidFill>
                    <a:srgbClr val="63909B"/>
                  </a:solidFill>
                  <a:latin typeface="Arial Narrow"/>
                  <a:cs typeface="Arial Narrow"/>
                </a:rPr>
                <a:t>AND RISK</a:t>
              </a:r>
            </a:p>
          </p:txBody>
        </p:sp>
      </p:grpSp>
      <p:sp>
        <p:nvSpPr>
          <p:cNvPr id="2" name="Title 1"/>
          <p:cNvSpPr>
            <a:spLocks noGrp="1"/>
          </p:cNvSpPr>
          <p:nvPr>
            <p:ph type="title"/>
          </p:nvPr>
        </p:nvSpPr>
        <p:spPr>
          <a:xfrm>
            <a:off x="5061473" y="274639"/>
            <a:ext cx="6391467" cy="1143000"/>
          </a:xfrm>
        </p:spPr>
        <p:txBody>
          <a:bodyPr>
            <a:normAutofit/>
          </a:bodyPr>
          <a:lstStyle/>
          <a:p>
            <a:r>
              <a:rPr lang="en-US" sz="3600" dirty="0">
                <a:solidFill>
                  <a:schemeClr val="bg2"/>
                </a:solidFill>
                <a:latin typeface="Whitney Office" pitchFamily="2" charset="0"/>
              </a:rPr>
              <a:t>Sustainability Index</a:t>
            </a:r>
          </a:p>
        </p:txBody>
      </p:sp>
      <p:pic>
        <p:nvPicPr>
          <p:cNvPr id="29" name="Picture 21" descr="T:\Marketing\Logo\TNCLogoPrimary\TNCLogoPrimary\Primary_RGB_PNG\TNCLogoPrimary_RGB_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5911" y="464744"/>
            <a:ext cx="2676523" cy="77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56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248536" y="440874"/>
            <a:ext cx="6298163" cy="702129"/>
          </a:xfrm>
        </p:spPr>
        <p:txBody>
          <a:bodyPr/>
          <a:lstStyle/>
          <a:p>
            <a:r>
              <a:rPr lang="en-US" sz="3200" dirty="0">
                <a:solidFill>
                  <a:schemeClr val="bg2"/>
                </a:solidFill>
                <a:latin typeface="Whitney Office" pitchFamily="2" charset="0"/>
              </a:rPr>
              <a:t>Socio-Ecological Assessment</a:t>
            </a:r>
          </a:p>
        </p:txBody>
      </p:sp>
      <p:pic>
        <p:nvPicPr>
          <p:cNvPr id="2" name="Picture 1"/>
          <p:cNvPicPr>
            <a:picLocks noChangeAspect="1"/>
          </p:cNvPicPr>
          <p:nvPr/>
        </p:nvPicPr>
        <p:blipFill rotWithShape="1">
          <a:blip r:embed="rId2"/>
          <a:srcRect t="10938" r="12478" b="5539"/>
          <a:stretch/>
        </p:blipFill>
        <p:spPr>
          <a:xfrm>
            <a:off x="1524000" y="1358603"/>
            <a:ext cx="9144000" cy="4906076"/>
          </a:xfrm>
          <a:prstGeom prst="rect">
            <a:avLst/>
          </a:prstGeom>
        </p:spPr>
      </p:pic>
      <p:pic>
        <p:nvPicPr>
          <p:cNvPr id="4"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9215" y="440874"/>
            <a:ext cx="2219320" cy="64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39356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31" y="176219"/>
            <a:ext cx="11563351" cy="650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9737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55445" y="167397"/>
            <a:ext cx="6997959" cy="1297507"/>
          </a:xfrm>
        </p:spPr>
        <p:txBody>
          <a:bodyPr/>
          <a:lstStyle/>
          <a:p>
            <a:r>
              <a:rPr lang="en-US" sz="3200" dirty="0">
                <a:solidFill>
                  <a:schemeClr val="bg2"/>
                </a:solidFill>
                <a:latin typeface="Whitney Office" pitchFamily="2" charset="0"/>
              </a:rPr>
              <a:t>Comprehensive Vision and Plan</a:t>
            </a:r>
          </a:p>
        </p:txBody>
      </p:sp>
      <p:pic>
        <p:nvPicPr>
          <p:cNvPr id="1028" name="Picture 4" descr="http://www.beyerblinderbelle.com/media/files/1860_dcvisionplan_projpic01.jpg?w=475&amp;h=2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9" y="2009539"/>
            <a:ext cx="452437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beyerblinderbelle.com/media/files/6042_noma_projpic01.jpg?w=475&amp;h=2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4" y="2009539"/>
            <a:ext cx="4524375" cy="2667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1" descr="T:\Marketing\Logo\TNCLogoPrimary\TNCLogoPrimary\Primary_RGB_PNG\TNCLogoPrimary_RGB_Re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2655" y="510054"/>
            <a:ext cx="2042039" cy="59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76367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966996" y="169277"/>
            <a:ext cx="5063235" cy="6552423"/>
          </a:xfrm>
          <a:prstGeom prst="rect">
            <a:avLst/>
          </a:prstGeom>
        </p:spPr>
      </p:pic>
      <p:pic>
        <p:nvPicPr>
          <p:cNvPr id="4"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7291" y="191279"/>
            <a:ext cx="2592547" cy="74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12778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2" descr="Image result for william penn foundation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4340" y="1147766"/>
            <a:ext cx="2610291" cy="9018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867571" y="1156978"/>
            <a:ext cx="2462519" cy="880335"/>
          </a:xfrm>
          <a:prstGeom prst="rect">
            <a:avLst/>
          </a:prstGeom>
        </p:spPr>
      </p:pic>
      <p:pic>
        <p:nvPicPr>
          <p:cNvPr id="4" name="Picture 3"/>
          <p:cNvPicPr>
            <a:picLocks noChangeAspect="1"/>
          </p:cNvPicPr>
          <p:nvPr/>
        </p:nvPicPr>
        <p:blipFill>
          <a:blip r:embed="rId4"/>
          <a:stretch>
            <a:fillRect/>
          </a:stretch>
        </p:blipFill>
        <p:spPr>
          <a:xfrm>
            <a:off x="2219459" y="4737139"/>
            <a:ext cx="1705064" cy="1705064"/>
          </a:xfrm>
          <a:prstGeom prst="rect">
            <a:avLst/>
          </a:prstGeom>
        </p:spPr>
      </p:pic>
      <p:pic>
        <p:nvPicPr>
          <p:cNvPr id="5" name="Picture 4"/>
          <p:cNvPicPr>
            <a:picLocks noChangeAspect="1"/>
          </p:cNvPicPr>
          <p:nvPr/>
        </p:nvPicPr>
        <p:blipFill rotWithShape="1">
          <a:blip r:embed="rId5"/>
          <a:srcRect t="12928" b="8371"/>
          <a:stretch/>
        </p:blipFill>
        <p:spPr>
          <a:xfrm>
            <a:off x="4854616" y="2358567"/>
            <a:ext cx="2488433" cy="1513311"/>
          </a:xfrm>
          <a:prstGeom prst="rect">
            <a:avLst/>
          </a:prstGeom>
        </p:spPr>
      </p:pic>
      <p:pic>
        <p:nvPicPr>
          <p:cNvPr id="6" name="Picture 6" descr="https://upload.wikimedia.org/wikipedia/commons/thumb/1/1d/US-NationalParkService-Logo.svg/1000px-US-NationalParkService-Log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4887" y="3619853"/>
            <a:ext cx="1512923" cy="19698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www.delawarechildrensmuseum.org/fil/OP_LongwoodFoundation_7_r.gif"/>
          <p:cNvPicPr>
            <a:picLocks noChangeAspect="1" noChangeArrowheads="1"/>
          </p:cNvPicPr>
          <p:nvPr/>
        </p:nvPicPr>
        <p:blipFill rotWithShape="1">
          <a:blip r:embed="rId7">
            <a:extLst>
              <a:ext uri="{28A0092B-C50C-407E-A947-70E740481C1C}">
                <a14:useLocalDpi xmlns:a14="http://schemas.microsoft.com/office/drawing/2010/main" val="0"/>
              </a:ext>
            </a:extLst>
          </a:blip>
          <a:srcRect l="14319" t="20209" r="14014" b="15314"/>
          <a:stretch/>
        </p:blipFill>
        <p:spPr bwMode="auto">
          <a:xfrm>
            <a:off x="7577259" y="1156975"/>
            <a:ext cx="2946035" cy="883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stretch>
            <a:fillRect/>
          </a:stretch>
        </p:blipFill>
        <p:spPr>
          <a:xfrm>
            <a:off x="4807423" y="4089439"/>
            <a:ext cx="2590800" cy="1295400"/>
          </a:xfrm>
          <a:prstGeom prst="rect">
            <a:avLst/>
          </a:prstGeom>
        </p:spPr>
      </p:pic>
      <p:pic>
        <p:nvPicPr>
          <p:cNvPr id="9" name="Picture 10" descr="http://www.stroudcenter.org/images/stroud_4c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2536" y="2358560"/>
            <a:ext cx="2213901" cy="7487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http://www.gardenculture.com/images/DCH_Logo.jpg"/>
          <p:cNvPicPr>
            <a:picLocks noChangeAspect="1" noChangeArrowheads="1"/>
          </p:cNvPicPr>
          <p:nvPr/>
        </p:nvPicPr>
        <p:blipFill rotWithShape="1">
          <a:blip r:embed="rId10">
            <a:extLst>
              <a:ext uri="{28A0092B-C50C-407E-A947-70E740481C1C}">
                <a14:useLocalDpi xmlns:a14="http://schemas.microsoft.com/office/drawing/2010/main" val="0"/>
              </a:ext>
            </a:extLst>
          </a:blip>
          <a:srcRect b="23472"/>
          <a:stretch/>
        </p:blipFill>
        <p:spPr bwMode="auto">
          <a:xfrm>
            <a:off x="7973114" y="2320271"/>
            <a:ext cx="1941775" cy="11417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ttp://198.100.47.134/images/uploads/logo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3329" y="3404359"/>
            <a:ext cx="1927936" cy="10796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https://upload.wikimedia.org/wikipedia/en/thumb/2/29/University_of_Delaware_Seal.svg/768px-University_of_Delaware_Seal.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54735" y="514289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commonwealthltd.net/wp-content/themes/mont/images/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4608" y="5577153"/>
            <a:ext cx="2496867" cy="865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1" descr="T:\Marketing\Logo\TNCLogoPrimary\TNCLogoPrimary\Primary_RGB_PNG\TNCLogoPrimary_RGB_Rev.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43746" y="203885"/>
            <a:ext cx="2456503" cy="70978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491135" y="203878"/>
            <a:ext cx="5971595" cy="707886"/>
          </a:xfrm>
          <a:prstGeom prst="rect">
            <a:avLst/>
          </a:prstGeom>
          <a:noFill/>
        </p:spPr>
        <p:txBody>
          <a:bodyPr wrap="square" rtlCol="0">
            <a:spAutoFit/>
          </a:bodyPr>
          <a:lstStyle/>
          <a:p>
            <a:r>
              <a:rPr lang="en-US" sz="4000" dirty="0">
                <a:solidFill>
                  <a:schemeClr val="bg2"/>
                </a:solidFill>
                <a:latin typeface="Whitney Office" pitchFamily="2" charset="0"/>
              </a:rPr>
              <a:t>Catalytic Collaboration</a:t>
            </a:r>
          </a:p>
        </p:txBody>
      </p:sp>
    </p:spTree>
    <p:extLst>
      <p:ext uri="{BB962C8B-B14F-4D97-AF65-F5344CB8AC3E}">
        <p14:creationId xmlns:p14="http://schemas.microsoft.com/office/powerpoint/2010/main" val="67807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949" y="20213"/>
            <a:ext cx="9131051" cy="6837787"/>
          </a:xfrm>
          <a:prstGeom prst="rect">
            <a:avLst/>
          </a:prstGeom>
        </p:spPr>
      </p:pic>
      <p:pic>
        <p:nvPicPr>
          <p:cNvPr id="7"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4765" y="5909507"/>
            <a:ext cx="2409956" cy="6963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0703" y="20215"/>
            <a:ext cx="3894163" cy="6858000"/>
          </a:xfrm>
          <a:prstGeom prst="rect">
            <a:avLst/>
          </a:prstGeom>
          <a:solidFill>
            <a:schemeClr val="tx1">
              <a:alpha val="35000"/>
            </a:schemeClr>
          </a:solidFill>
          <a:ln>
            <a:noFill/>
          </a:ln>
        </p:spPr>
        <p:style>
          <a:lnRef idx="2">
            <a:schemeClr val="dk1">
              <a:shade val="50000"/>
            </a:schemeClr>
          </a:lnRef>
          <a:fillRef idx="1">
            <a:schemeClr val="dk1"/>
          </a:fillRef>
          <a:effectRef idx="0">
            <a:schemeClr val="dk1"/>
          </a:effectRef>
          <a:fontRef idx="minor">
            <a:schemeClr val="lt1"/>
          </a:fontRef>
        </p:style>
        <p:txBody>
          <a:bodyPr lIns="84885" tIns="42443" rIns="84885" bIns="42443" rtlCol="0" anchor="ctr"/>
          <a:lstStyle/>
          <a:p>
            <a:pPr lvl="0"/>
            <a:endParaRPr lang="en-US" sz="4400" dirty="0">
              <a:solidFill>
                <a:prstClr val="white"/>
              </a:solidFill>
              <a:latin typeface="Whitney Office" pitchFamily="2" charset="0"/>
              <a:cs typeface="Franklin Gothic Book"/>
            </a:endParaRPr>
          </a:p>
          <a:p>
            <a:pPr lvl="0"/>
            <a:endParaRPr lang="en-US" sz="4400" dirty="0">
              <a:solidFill>
                <a:prstClr val="white"/>
              </a:solidFill>
              <a:latin typeface="Whitney Office" pitchFamily="2" charset="0"/>
              <a:cs typeface="Franklin Gothic Book"/>
            </a:endParaRPr>
          </a:p>
        </p:txBody>
      </p:sp>
      <p:cxnSp>
        <p:nvCxnSpPr>
          <p:cNvPr id="8" name="Straight Connector 7"/>
          <p:cNvCxnSpPr/>
          <p:nvPr/>
        </p:nvCxnSpPr>
        <p:spPr>
          <a:xfrm>
            <a:off x="1695581" y="1166525"/>
            <a:ext cx="3616663"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649699" y="209086"/>
            <a:ext cx="3905911" cy="769441"/>
          </a:xfrm>
          <a:prstGeom prst="rect">
            <a:avLst/>
          </a:prstGeom>
          <a:noFill/>
        </p:spPr>
        <p:txBody>
          <a:bodyPr wrap="square" rtlCol="0">
            <a:spAutoFit/>
          </a:bodyPr>
          <a:lstStyle/>
          <a:p>
            <a:r>
              <a:rPr lang="en-US" sz="4400" dirty="0">
                <a:solidFill>
                  <a:schemeClr val="bg1"/>
                </a:solidFill>
                <a:latin typeface="Whitney Office" pitchFamily="2" charset="0"/>
                <a:cs typeface="Franklin Gothic Book"/>
              </a:rPr>
              <a:t>Water Funds</a:t>
            </a:r>
          </a:p>
        </p:txBody>
      </p:sp>
      <p:sp>
        <p:nvSpPr>
          <p:cNvPr id="10" name="TextBox 9"/>
          <p:cNvSpPr txBox="1"/>
          <p:nvPr/>
        </p:nvSpPr>
        <p:spPr>
          <a:xfrm>
            <a:off x="1816248" y="1567546"/>
            <a:ext cx="3757843" cy="3046988"/>
          </a:xfrm>
          <a:prstGeom prst="rect">
            <a:avLst/>
          </a:prstGeom>
          <a:noFill/>
        </p:spPr>
        <p:txBody>
          <a:bodyPr wrap="square" rtlCol="0">
            <a:spAutoFit/>
          </a:bodyPr>
          <a:lstStyle/>
          <a:p>
            <a:pPr lvl="0"/>
            <a:r>
              <a:rPr lang="en-US" sz="3200" dirty="0">
                <a:solidFill>
                  <a:prstClr val="white"/>
                </a:solidFill>
                <a:latin typeface="Whitney Office" pitchFamily="2" charset="0"/>
                <a:cs typeface="Franklin Gothic Book"/>
              </a:rPr>
              <a:t>Freshwater Security</a:t>
            </a:r>
          </a:p>
          <a:p>
            <a:pPr lvl="0"/>
            <a:endParaRPr lang="en-US" sz="3200" dirty="0">
              <a:solidFill>
                <a:prstClr val="white"/>
              </a:solidFill>
              <a:latin typeface="Whitney Office" pitchFamily="2" charset="0"/>
              <a:cs typeface="Franklin Gothic Book"/>
            </a:endParaRPr>
          </a:p>
          <a:p>
            <a:pPr lvl="0"/>
            <a:r>
              <a:rPr lang="en-US" sz="3200" dirty="0">
                <a:solidFill>
                  <a:prstClr val="white"/>
                </a:solidFill>
                <a:latin typeface="Whitney Office" pitchFamily="2" charset="0"/>
                <a:cs typeface="Franklin Gothic Book"/>
              </a:rPr>
              <a:t>The Brandywine-Christina Healthy Water Fund</a:t>
            </a:r>
          </a:p>
        </p:txBody>
      </p:sp>
      <p:cxnSp>
        <p:nvCxnSpPr>
          <p:cNvPr id="11" name="Straight Connector 10"/>
          <p:cNvCxnSpPr/>
          <p:nvPr/>
        </p:nvCxnSpPr>
        <p:spPr>
          <a:xfrm>
            <a:off x="1908787" y="2821053"/>
            <a:ext cx="2792247"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715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50504"/>
            <a:ext cx="9144000" cy="5831637"/>
          </a:xfrm>
          <a:prstGeom prst="rect">
            <a:avLst/>
          </a:prstGeom>
        </p:spPr>
      </p:pic>
      <p:sp>
        <p:nvSpPr>
          <p:cNvPr id="3" name="Rectangle 2"/>
          <p:cNvSpPr/>
          <p:nvPr/>
        </p:nvSpPr>
        <p:spPr>
          <a:xfrm>
            <a:off x="4345685" y="85600"/>
            <a:ext cx="3626313" cy="461665"/>
          </a:xfrm>
          <a:prstGeom prst="rect">
            <a:avLst/>
          </a:prstGeom>
        </p:spPr>
        <p:txBody>
          <a:bodyPr wrap="none">
            <a:spAutoFit/>
          </a:bodyPr>
          <a:lstStyle/>
          <a:p>
            <a:pPr algn="ctr">
              <a:defRPr/>
            </a:pPr>
            <a:r>
              <a:rPr lang="en-US" sz="2400" kern="0" dirty="0">
                <a:solidFill>
                  <a:schemeClr val="accent1"/>
                </a:solidFill>
                <a:latin typeface="Whitney Office" pitchFamily="2" charset="0"/>
              </a:rPr>
              <a:t>The Water Fund Model</a:t>
            </a:r>
          </a:p>
        </p:txBody>
      </p:sp>
      <p:pic>
        <p:nvPicPr>
          <p:cNvPr id="4" name="Picture 21" descr="T:\Marketing\Logo\TNCLogoPrimary\TNCLogoPrimary\Primary_RGB_PNG\TNCLogoPrimary_RGB_Re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497" y="47591"/>
            <a:ext cx="1659747" cy="47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9" name="Picture 8" descr="P:\GIS\WatershedValuation\ChristinaBasin\LandUse2006.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1203" y="547270"/>
            <a:ext cx="4495800" cy="5821825"/>
          </a:xfrm>
          <a:prstGeom prst="rect">
            <a:avLst/>
          </a:prstGeom>
          <a:noFill/>
          <a:ln>
            <a:noFill/>
          </a:ln>
        </p:spPr>
      </p:pic>
      <p:sp>
        <p:nvSpPr>
          <p:cNvPr id="6" name="Rectangle 5"/>
          <p:cNvSpPr/>
          <p:nvPr/>
        </p:nvSpPr>
        <p:spPr>
          <a:xfrm>
            <a:off x="4680990" y="85600"/>
            <a:ext cx="5176417" cy="461665"/>
          </a:xfrm>
          <a:prstGeom prst="rect">
            <a:avLst/>
          </a:prstGeom>
        </p:spPr>
        <p:txBody>
          <a:bodyPr wrap="none">
            <a:spAutoFit/>
          </a:bodyPr>
          <a:lstStyle/>
          <a:p>
            <a:pPr algn="ctr">
              <a:defRPr/>
            </a:pPr>
            <a:r>
              <a:rPr lang="en-US" sz="2400" kern="0" dirty="0">
                <a:solidFill>
                  <a:schemeClr val="bg1"/>
                </a:solidFill>
                <a:latin typeface="Whitney Office" pitchFamily="2" charset="0"/>
              </a:rPr>
              <a:t>Brandywine-Christina Watershed</a:t>
            </a:r>
          </a:p>
        </p:txBody>
      </p:sp>
      <p:pic>
        <p:nvPicPr>
          <p:cNvPr id="7" name="Picture 21" descr="T:\Marketing\Logo\TNCLogoPrimary\TNCLogoPrimary\Primary_RGB_PNG\TNCLogoPrimary_RGB_Re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8804" y="47591"/>
            <a:ext cx="1659747" cy="479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ansp.org/~/media/Images/ans/research/DRWI/drwistaticmap-final.ashx?h=410&amp;w=27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051" y="611177"/>
            <a:ext cx="4191000" cy="5693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 name="Picture 2" descr="Image result for william penn foundation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09618" y="724593"/>
            <a:ext cx="3215265" cy="111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2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Rectangle 1"/>
          <p:cNvSpPr/>
          <p:nvPr/>
        </p:nvSpPr>
        <p:spPr>
          <a:xfrm>
            <a:off x="6641352" y="85600"/>
            <a:ext cx="2823209" cy="461665"/>
          </a:xfrm>
          <a:prstGeom prst="rect">
            <a:avLst/>
          </a:prstGeom>
          <a:ln>
            <a:noFill/>
          </a:ln>
        </p:spPr>
        <p:txBody>
          <a:bodyPr wrap="none">
            <a:spAutoFit/>
          </a:bodyPr>
          <a:lstStyle/>
          <a:p>
            <a:pPr algn="ctr">
              <a:defRPr/>
            </a:pPr>
            <a:r>
              <a:rPr lang="en-US" sz="2400" kern="0" dirty="0">
                <a:solidFill>
                  <a:schemeClr val="bg1"/>
                </a:solidFill>
                <a:latin typeface="Whitney Office" pitchFamily="2" charset="0"/>
              </a:rPr>
              <a:t>Business Strategy</a:t>
            </a:r>
          </a:p>
        </p:txBody>
      </p:sp>
      <p:graphicFrame>
        <p:nvGraphicFramePr>
          <p:cNvPr id="3" name="Diagram 2" descr="Circle Arrow Process" title="SmartArt"/>
          <p:cNvGraphicFramePr/>
          <p:nvPr>
            <p:extLst/>
          </p:nvPr>
        </p:nvGraphicFramePr>
        <p:xfrm>
          <a:off x="2895600" y="499872"/>
          <a:ext cx="6858000" cy="5824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1" descr="T:\Marketing\Logo\TNCLogoPrimary\TNCLogoPrimary\Primary_RGB_PNG\TNCLogoPrimary_RGB_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78804" y="52954"/>
            <a:ext cx="1659747" cy="47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8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3074" name="Picture 2" descr="C:\Users\richard_jones\Pictures\100OLYMP\P6280100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1206" y="523942"/>
            <a:ext cx="5216801" cy="58768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me">
            <a:hlinkClick r:id="rId3" tooltip="Hom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457" y="1066800"/>
            <a:ext cx="2684015" cy="6745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en/thumb/0/07/Aqua_America_Logo.svg/220px-Aqua_America_Logo.svg.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7713" y="3909414"/>
            <a:ext cx="20955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3321" y="2260932"/>
            <a:ext cx="1432779" cy="1132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7244" y="2248053"/>
            <a:ext cx="1524387" cy="1141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6725" y="5032099"/>
            <a:ext cx="2697476" cy="1019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5579417" y="76268"/>
            <a:ext cx="4424609" cy="461665"/>
          </a:xfrm>
          <a:prstGeom prst="rect">
            <a:avLst/>
          </a:prstGeom>
        </p:spPr>
        <p:txBody>
          <a:bodyPr wrap="none">
            <a:spAutoFit/>
          </a:bodyPr>
          <a:lstStyle/>
          <a:p>
            <a:pPr algn="ctr">
              <a:defRPr/>
            </a:pPr>
            <a:r>
              <a:rPr lang="en-US" sz="2400" kern="0" dirty="0">
                <a:solidFill>
                  <a:schemeClr val="bg1"/>
                </a:solidFill>
                <a:latin typeface="Whitney Office" pitchFamily="2" charset="0"/>
              </a:rPr>
              <a:t>Stakeholders</a:t>
            </a:r>
            <a:r>
              <a:rPr lang="en-US" sz="2400" kern="0" dirty="0">
                <a:solidFill>
                  <a:schemeClr val="accent1"/>
                </a:solidFill>
                <a:latin typeface="Whitney Office" pitchFamily="2" charset="0"/>
              </a:rPr>
              <a:t> </a:t>
            </a:r>
            <a:r>
              <a:rPr lang="en-US" sz="2400" kern="0" dirty="0">
                <a:solidFill>
                  <a:schemeClr val="bg1"/>
                </a:solidFill>
                <a:latin typeface="Whitney Office" pitchFamily="2" charset="0"/>
              </a:rPr>
              <a:t>&amp; Beneficiaries</a:t>
            </a:r>
          </a:p>
        </p:txBody>
      </p:sp>
      <p:pic>
        <p:nvPicPr>
          <p:cNvPr id="11" name="Picture 21" descr="T:\Marketing\Logo\TNCLogoPrimary\TNCLogoPrimary\Primary_RGB_PNG\TNCLogoPrimary_RGB_Rev.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78804" y="52954"/>
            <a:ext cx="1659747" cy="47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79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1026" name="Picture 2" descr="C:\Users\richard_jones\Pictures\2014-01-11 IPone 2012-13\IPone 2012-13 229.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bwMode="auto">
          <a:xfrm>
            <a:off x="2230057" y="568124"/>
            <a:ext cx="7800795" cy="58265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01316" y="5180300"/>
            <a:ext cx="1636427" cy="998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5063" y="5183595"/>
            <a:ext cx="1084111" cy="1014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96725" y="5180299"/>
            <a:ext cx="1356571" cy="998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009207" y="85600"/>
            <a:ext cx="3135795" cy="461665"/>
          </a:xfrm>
          <a:prstGeom prst="rect">
            <a:avLst/>
          </a:prstGeom>
        </p:spPr>
        <p:txBody>
          <a:bodyPr wrap="none">
            <a:spAutoFit/>
          </a:bodyPr>
          <a:lstStyle/>
          <a:p>
            <a:pPr algn="ctr">
              <a:defRPr/>
            </a:pPr>
            <a:r>
              <a:rPr lang="en-US" sz="2400" kern="0" dirty="0">
                <a:solidFill>
                  <a:schemeClr val="bg1"/>
                </a:solidFill>
                <a:latin typeface="Whitney Office" pitchFamily="2" charset="0"/>
              </a:rPr>
              <a:t>Regulatory Partners</a:t>
            </a:r>
          </a:p>
        </p:txBody>
      </p:sp>
      <p:pic>
        <p:nvPicPr>
          <p:cNvPr id="8" name="Picture 21" descr="T:\Marketing\Logo\TNCLogoPrimary\TNCLogoPrimary\Primary_RGB_PNG\TNCLogoPrimary_RGB_Rev.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8804" y="52954"/>
            <a:ext cx="1659747" cy="4795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4670642" y="5183589"/>
            <a:ext cx="1459817" cy="998587"/>
          </a:xfrm>
          <a:prstGeom prst="rect">
            <a:avLst/>
          </a:prstGeom>
        </p:spPr>
      </p:pic>
    </p:spTree>
    <p:extLst>
      <p:ext uri="{BB962C8B-B14F-4D97-AF65-F5344CB8AC3E}">
        <p14:creationId xmlns:p14="http://schemas.microsoft.com/office/powerpoint/2010/main" val="138591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nvPr>
        </p:nvGraphicFramePr>
        <p:xfrm>
          <a:off x="6248406" y="762001"/>
          <a:ext cx="4188172" cy="5419819"/>
        </p:xfrm>
        <a:graphic>
          <a:graphicData uri="http://schemas.openxmlformats.org/presentationml/2006/ole">
            <mc:AlternateContent xmlns:mc="http://schemas.openxmlformats.org/markup-compatibility/2006">
              <mc:Choice xmlns:v="urn:schemas-microsoft-com:vml" Requires="v">
                <p:oleObj spid="_x0000_s10260" name="Acrobat Document" r:id="rId3" imgW="4663359" imgH="6035040" progId="AcroExch.Document.2015">
                  <p:embed/>
                </p:oleObj>
              </mc:Choice>
              <mc:Fallback>
                <p:oleObj name="Acrobat Document" r:id="rId3" imgW="4663359" imgH="6035040" progId="AcroExch.Document.2015">
                  <p:embed/>
                  <p:pic>
                    <p:nvPicPr>
                      <p:cNvPr id="7" name="Object 6"/>
                      <p:cNvPicPr/>
                      <p:nvPr/>
                    </p:nvPicPr>
                    <p:blipFill>
                      <a:blip r:embed="rId4"/>
                      <a:stretch>
                        <a:fillRect/>
                      </a:stretch>
                    </p:blipFill>
                    <p:spPr>
                      <a:xfrm>
                        <a:off x="6248406" y="762001"/>
                        <a:ext cx="4188172" cy="5419819"/>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1828806" y="762000"/>
          <a:ext cx="4186748" cy="5417976"/>
        </p:xfrm>
        <a:graphic>
          <a:graphicData uri="http://schemas.openxmlformats.org/presentationml/2006/ole">
            <mc:AlternateContent xmlns:mc="http://schemas.openxmlformats.org/markup-compatibility/2006">
              <mc:Choice xmlns:v="urn:schemas-microsoft-com:vml" Requires="v">
                <p:oleObj spid="_x0000_s10261" name="Acrobat Document" r:id="rId5" imgW="4663359" imgH="6035040" progId="AcroExch.Document.2015">
                  <p:embed/>
                </p:oleObj>
              </mc:Choice>
              <mc:Fallback>
                <p:oleObj name="Acrobat Document" r:id="rId5" imgW="4663359" imgH="6035040" progId="AcroExch.Document.2015">
                  <p:embed/>
                  <p:pic>
                    <p:nvPicPr>
                      <p:cNvPr id="11" name="Object 10"/>
                      <p:cNvPicPr/>
                      <p:nvPr/>
                    </p:nvPicPr>
                    <p:blipFill>
                      <a:blip r:embed="rId6"/>
                      <a:stretch>
                        <a:fillRect/>
                      </a:stretch>
                    </p:blipFill>
                    <p:spPr>
                      <a:xfrm>
                        <a:off x="1828806" y="762000"/>
                        <a:ext cx="4186748" cy="5417976"/>
                      </a:xfrm>
                      <a:prstGeom prst="rect">
                        <a:avLst/>
                      </a:prstGeom>
                    </p:spPr>
                  </p:pic>
                </p:oleObj>
              </mc:Fallback>
            </mc:AlternateContent>
          </a:graphicData>
        </a:graphic>
      </p:graphicFrame>
      <p:sp>
        <p:nvSpPr>
          <p:cNvPr id="12" name="Rectangle 11"/>
          <p:cNvSpPr/>
          <p:nvPr/>
        </p:nvSpPr>
        <p:spPr>
          <a:xfrm>
            <a:off x="4644748" y="76268"/>
            <a:ext cx="5416868" cy="461665"/>
          </a:xfrm>
          <a:prstGeom prst="rect">
            <a:avLst/>
          </a:prstGeom>
        </p:spPr>
        <p:txBody>
          <a:bodyPr wrap="none">
            <a:spAutoFit/>
          </a:bodyPr>
          <a:lstStyle/>
          <a:p>
            <a:pPr algn="ctr">
              <a:defRPr/>
            </a:pPr>
            <a:r>
              <a:rPr lang="en-US" sz="2400" kern="0" dirty="0">
                <a:solidFill>
                  <a:schemeClr val="bg1"/>
                </a:solidFill>
                <a:latin typeface="Whitney Office" pitchFamily="2" charset="0"/>
              </a:rPr>
              <a:t>Science-Based Capital Deployment</a:t>
            </a:r>
          </a:p>
        </p:txBody>
      </p:sp>
      <p:pic>
        <p:nvPicPr>
          <p:cNvPr id="5" name="Picture 21" descr="T:\Marketing\Logo\TNCLogoPrimary\TNCLogoPrimary\Primary_RGB_PNG\TNCLogoPrimary_RGB_Rev.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8804" y="52954"/>
            <a:ext cx="1659747" cy="47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25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5168" y="188559"/>
            <a:ext cx="11650133" cy="523220"/>
          </a:xfrm>
          <a:prstGeom prst="rect">
            <a:avLst/>
          </a:prstGeom>
          <a:noFill/>
        </p:spPr>
        <p:txBody>
          <a:bodyPr wrap="square" rtlCol="0">
            <a:spAutoFit/>
          </a:bodyPr>
          <a:lstStyle/>
          <a:p>
            <a:r>
              <a:rPr lang="en-US" sz="2800" dirty="0">
                <a:latin typeface="Arial"/>
                <a:cs typeface="Arial"/>
              </a:rPr>
              <a:t>Conservation by Design  -  </a:t>
            </a:r>
            <a:r>
              <a:rPr lang="en-US" sz="2800" i="1" dirty="0">
                <a:latin typeface="Arial"/>
                <a:cs typeface="Arial"/>
              </a:rPr>
              <a:t>Organizational Focus</a:t>
            </a:r>
            <a:endParaRPr lang="en-US" sz="2800" i="1" dirty="0">
              <a:latin typeface="Times New Roman" pitchFamily="18" charset="0"/>
              <a:cs typeface="Times New Roman" pitchFamily="18" charset="0"/>
            </a:endParaRPr>
          </a:p>
        </p:txBody>
      </p:sp>
      <p:cxnSp>
        <p:nvCxnSpPr>
          <p:cNvPr id="6" name="Straight Connector 5"/>
          <p:cNvCxnSpPr/>
          <p:nvPr/>
        </p:nvCxnSpPr>
        <p:spPr>
          <a:xfrm>
            <a:off x="275174" y="771212"/>
            <a:ext cx="11459633" cy="0"/>
          </a:xfrm>
          <a:prstGeom prst="line">
            <a:avLst/>
          </a:prstGeom>
          <a:ln w="127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7" name="Picture 4" descr="http://www.albaeco.com/sdu/36/bilder/illustr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026300" y="2419550"/>
            <a:ext cx="3925525" cy="2675125"/>
          </a:xfrm>
          <a:prstGeom prst="rect">
            <a:avLst/>
          </a:prstGeom>
        </p:spPr>
      </p:pic>
      <p:graphicFrame>
        <p:nvGraphicFramePr>
          <p:cNvPr id="11" name="Object 3"/>
          <p:cNvGraphicFramePr>
            <a:graphicFrameLocks noChangeAspect="1"/>
          </p:cNvGraphicFramePr>
          <p:nvPr>
            <p:extLst>
              <p:ext uri="{D42A27DB-BD31-4B8C-83A1-F6EECF244321}">
                <p14:modId xmlns:p14="http://schemas.microsoft.com/office/powerpoint/2010/main" val="979134276"/>
              </p:ext>
            </p:extLst>
          </p:nvPr>
        </p:nvGraphicFramePr>
        <p:xfrm>
          <a:off x="612293" y="2278299"/>
          <a:ext cx="4195233" cy="2816380"/>
        </p:xfrm>
        <a:graphic>
          <a:graphicData uri="http://schemas.openxmlformats.org/presentationml/2006/ole">
            <mc:AlternateContent xmlns:mc="http://schemas.openxmlformats.org/markup-compatibility/2006">
              <mc:Choice xmlns:v="urn:schemas-microsoft-com:vml" Requires="v">
                <p:oleObj spid="_x0000_s9241" name="Photo Editor Photo" r:id="rId5" imgW="8276190" imgH="7411485" progId="MSPhotoEd.3">
                  <p:embed/>
                </p:oleObj>
              </mc:Choice>
              <mc:Fallback>
                <p:oleObj name="Photo Editor Photo" r:id="rId5" imgW="8276190" imgH="7411485"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293" y="2278299"/>
                        <a:ext cx="4195233" cy="2816380"/>
                      </a:xfrm>
                      <a:prstGeom prst="rect">
                        <a:avLst/>
                      </a:prstGeom>
                      <a:noFill/>
                      <a:ln>
                        <a:noFill/>
                      </a:ln>
                      <a:effectLst/>
                      <a:extLst/>
                    </p:spPr>
                  </p:pic>
                </p:oleObj>
              </mc:Fallback>
            </mc:AlternateContent>
          </a:graphicData>
        </a:graphic>
      </p:graphicFrame>
      <p:sp>
        <p:nvSpPr>
          <p:cNvPr id="2" name="TextBox 1"/>
          <p:cNvSpPr txBox="1"/>
          <p:nvPr/>
        </p:nvSpPr>
        <p:spPr>
          <a:xfrm>
            <a:off x="1560269" y="5101652"/>
            <a:ext cx="1726755" cy="461665"/>
          </a:xfrm>
          <a:prstGeom prst="rect">
            <a:avLst/>
          </a:prstGeom>
          <a:noFill/>
        </p:spPr>
        <p:txBody>
          <a:bodyPr wrap="none" rtlCol="0">
            <a:spAutoFit/>
          </a:bodyPr>
          <a:lstStyle/>
          <a:p>
            <a:r>
              <a:rPr lang="en-US" sz="2400" dirty="0">
                <a:solidFill>
                  <a:schemeClr val="bg1">
                    <a:lumMod val="50000"/>
                  </a:schemeClr>
                </a:solidFill>
                <a:latin typeface="Arial"/>
                <a:cs typeface="Arial"/>
              </a:rPr>
              <a:t>Ecoregions</a:t>
            </a:r>
          </a:p>
        </p:txBody>
      </p:sp>
      <p:sp>
        <p:nvSpPr>
          <p:cNvPr id="9" name="TextBox 8"/>
          <p:cNvSpPr txBox="1"/>
          <p:nvPr/>
        </p:nvSpPr>
        <p:spPr>
          <a:xfrm>
            <a:off x="6345638" y="5101652"/>
            <a:ext cx="3967753" cy="461665"/>
          </a:xfrm>
          <a:prstGeom prst="rect">
            <a:avLst/>
          </a:prstGeom>
          <a:noFill/>
        </p:spPr>
        <p:txBody>
          <a:bodyPr wrap="none" rtlCol="0">
            <a:spAutoFit/>
          </a:bodyPr>
          <a:lstStyle/>
          <a:p>
            <a:r>
              <a:rPr lang="en-US" sz="2400" dirty="0">
                <a:solidFill>
                  <a:schemeClr val="bg1">
                    <a:lumMod val="50000"/>
                  </a:schemeClr>
                </a:solidFill>
                <a:latin typeface="Arial"/>
                <a:cs typeface="Arial"/>
              </a:rPr>
              <a:t>Socio – Ecological Systems</a:t>
            </a:r>
          </a:p>
        </p:txBody>
      </p:sp>
      <p:sp>
        <p:nvSpPr>
          <p:cNvPr id="3" name="TextBox 2"/>
          <p:cNvSpPr txBox="1"/>
          <p:nvPr/>
        </p:nvSpPr>
        <p:spPr>
          <a:xfrm>
            <a:off x="1834088" y="919990"/>
            <a:ext cx="1314784" cy="461665"/>
          </a:xfrm>
          <a:prstGeom prst="rect">
            <a:avLst/>
          </a:prstGeom>
          <a:noFill/>
        </p:spPr>
        <p:txBody>
          <a:bodyPr wrap="none" rtlCol="0">
            <a:spAutoFit/>
          </a:bodyPr>
          <a:lstStyle/>
          <a:p>
            <a:r>
              <a:rPr lang="en-US" sz="2400" dirty="0">
                <a:solidFill>
                  <a:schemeClr val="bg2">
                    <a:lumMod val="50000"/>
                  </a:schemeClr>
                </a:solidFill>
                <a:latin typeface="Arial"/>
                <a:cs typeface="Arial"/>
              </a:rPr>
              <a:t>CbD 1.0</a:t>
            </a:r>
          </a:p>
        </p:txBody>
      </p:sp>
      <p:sp>
        <p:nvSpPr>
          <p:cNvPr id="10" name="TextBox 9"/>
          <p:cNvSpPr txBox="1"/>
          <p:nvPr/>
        </p:nvSpPr>
        <p:spPr>
          <a:xfrm>
            <a:off x="8113251" y="919990"/>
            <a:ext cx="1314784" cy="461665"/>
          </a:xfrm>
          <a:prstGeom prst="rect">
            <a:avLst/>
          </a:prstGeom>
          <a:noFill/>
        </p:spPr>
        <p:txBody>
          <a:bodyPr wrap="none" rtlCol="0">
            <a:spAutoFit/>
          </a:bodyPr>
          <a:lstStyle/>
          <a:p>
            <a:r>
              <a:rPr lang="en-US" sz="2400" dirty="0">
                <a:solidFill>
                  <a:schemeClr val="bg2">
                    <a:lumMod val="50000"/>
                  </a:schemeClr>
                </a:solidFill>
                <a:latin typeface="Arial"/>
                <a:cs typeface="Arial"/>
              </a:rPr>
              <a:t>CbD 2.0</a:t>
            </a:r>
          </a:p>
        </p:txBody>
      </p:sp>
      <p:sp>
        <p:nvSpPr>
          <p:cNvPr id="4" name="TextBox 3"/>
          <p:cNvSpPr txBox="1"/>
          <p:nvPr/>
        </p:nvSpPr>
        <p:spPr>
          <a:xfrm>
            <a:off x="5880361" y="5844612"/>
            <a:ext cx="4660250" cy="461665"/>
          </a:xfrm>
          <a:prstGeom prst="rect">
            <a:avLst/>
          </a:prstGeom>
          <a:noFill/>
        </p:spPr>
        <p:txBody>
          <a:bodyPr wrap="none" rtlCol="0">
            <a:spAutoFit/>
          </a:bodyPr>
          <a:lstStyle/>
          <a:p>
            <a:r>
              <a:rPr lang="en-US" sz="2400" dirty="0">
                <a:solidFill>
                  <a:schemeClr val="bg1"/>
                </a:solidFill>
                <a:latin typeface="Times New Roman"/>
                <a:cs typeface="Times New Roman"/>
              </a:rPr>
              <a:t>Defined by Geography or Challenge</a:t>
            </a:r>
          </a:p>
        </p:txBody>
      </p:sp>
      <p:sp>
        <p:nvSpPr>
          <p:cNvPr id="12" name="TextBox 11"/>
          <p:cNvSpPr txBox="1"/>
          <p:nvPr/>
        </p:nvSpPr>
        <p:spPr>
          <a:xfrm>
            <a:off x="6613233" y="6384893"/>
            <a:ext cx="3560783" cy="400110"/>
          </a:xfrm>
          <a:prstGeom prst="rect">
            <a:avLst/>
          </a:prstGeom>
          <a:noFill/>
        </p:spPr>
        <p:txBody>
          <a:bodyPr wrap="none" rtlCol="0">
            <a:spAutoFit/>
          </a:bodyPr>
          <a:lstStyle/>
          <a:p>
            <a:r>
              <a:rPr lang="en-US" sz="2000" dirty="0">
                <a:solidFill>
                  <a:schemeClr val="bg1"/>
                </a:solidFill>
                <a:latin typeface="Times New Roman"/>
                <a:cs typeface="Times New Roman"/>
              </a:rPr>
              <a:t>Globe – Region – Whole System</a:t>
            </a:r>
          </a:p>
        </p:txBody>
      </p:sp>
      <p:sp>
        <p:nvSpPr>
          <p:cNvPr id="14" name="TextBox 13"/>
          <p:cNvSpPr txBox="1"/>
          <p:nvPr/>
        </p:nvSpPr>
        <p:spPr>
          <a:xfrm>
            <a:off x="2022266" y="1412853"/>
            <a:ext cx="1032655" cy="430887"/>
          </a:xfrm>
          <a:prstGeom prst="rect">
            <a:avLst/>
          </a:prstGeom>
          <a:noFill/>
        </p:spPr>
        <p:txBody>
          <a:bodyPr wrap="none" rtlCol="0">
            <a:spAutoFit/>
          </a:bodyPr>
          <a:lstStyle/>
          <a:p>
            <a:r>
              <a:rPr lang="en-US" sz="2200" dirty="0">
                <a:solidFill>
                  <a:srgbClr val="E46C0A"/>
                </a:solidFill>
                <a:latin typeface="Arial"/>
                <a:cs typeface="Arial"/>
              </a:rPr>
              <a:t>Nature</a:t>
            </a:r>
          </a:p>
        </p:txBody>
      </p:sp>
      <p:sp>
        <p:nvSpPr>
          <p:cNvPr id="15" name="TextBox 14"/>
          <p:cNvSpPr txBox="1"/>
          <p:nvPr/>
        </p:nvSpPr>
        <p:spPr>
          <a:xfrm>
            <a:off x="7485807" y="1412853"/>
            <a:ext cx="2255746" cy="430887"/>
          </a:xfrm>
          <a:prstGeom prst="rect">
            <a:avLst/>
          </a:prstGeom>
          <a:noFill/>
        </p:spPr>
        <p:txBody>
          <a:bodyPr wrap="none" rtlCol="0">
            <a:spAutoFit/>
          </a:bodyPr>
          <a:lstStyle/>
          <a:p>
            <a:r>
              <a:rPr lang="en-US" sz="2200" dirty="0">
                <a:solidFill>
                  <a:srgbClr val="E46C0A"/>
                </a:solidFill>
                <a:latin typeface="Arial"/>
                <a:cs typeface="Arial"/>
              </a:rPr>
              <a:t>Nature &amp; People</a:t>
            </a:r>
          </a:p>
        </p:txBody>
      </p:sp>
    </p:spTree>
    <p:extLst>
      <p:ext uri="{BB962C8B-B14F-4D97-AF65-F5344CB8AC3E}">
        <p14:creationId xmlns:p14="http://schemas.microsoft.com/office/powerpoint/2010/main" val="197067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3" name="Picture 2" descr="C:\Users\jgoodall\Pictures\Esch\Growing Greener Pictures\Isaac Fisher Pictures\DSCF172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8184" y="542805"/>
            <a:ext cx="7830843" cy="58731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6915" y="5524813"/>
            <a:ext cx="2167189" cy="690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213" y="5507421"/>
            <a:ext cx="1698684" cy="70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www.brandywinewatershed.org/template/new-logo.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3278" y="5560287"/>
            <a:ext cx="2179233" cy="619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4088" y="5442243"/>
            <a:ext cx="976057" cy="855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438657" y="48276"/>
            <a:ext cx="5679760" cy="461665"/>
          </a:xfrm>
          <a:prstGeom prst="rect">
            <a:avLst/>
          </a:prstGeom>
        </p:spPr>
        <p:txBody>
          <a:bodyPr wrap="none">
            <a:spAutoFit/>
          </a:bodyPr>
          <a:lstStyle/>
          <a:p>
            <a:pPr algn="ctr">
              <a:defRPr/>
            </a:pPr>
            <a:r>
              <a:rPr lang="en-US" sz="2400" kern="0" dirty="0">
                <a:solidFill>
                  <a:schemeClr val="bg1"/>
                </a:solidFill>
                <a:latin typeface="Whitney Office" pitchFamily="2" charset="0"/>
              </a:rPr>
              <a:t>Implementing Conservation Partners</a:t>
            </a:r>
          </a:p>
        </p:txBody>
      </p:sp>
      <p:pic>
        <p:nvPicPr>
          <p:cNvPr id="9" name="Picture 21" descr="T:\Marketing\Logo\TNCLogoPrimary\TNCLogoPrimary\Primary_RGB_PNG\TNCLogoPrimary_RGB_Re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78804" y="52954"/>
            <a:ext cx="1659747" cy="47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6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6146" name="Picture 2" descr="Image result for agricultural best management practices pho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643584"/>
            <a:ext cx="4017813" cy="56249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16316" y="85598"/>
            <a:ext cx="5364995" cy="461665"/>
          </a:xfrm>
          <a:prstGeom prst="rect">
            <a:avLst/>
          </a:prstGeom>
        </p:spPr>
        <p:txBody>
          <a:bodyPr wrap="none">
            <a:spAutoFit/>
          </a:bodyPr>
          <a:lstStyle/>
          <a:p>
            <a:pPr algn="ctr"/>
            <a:r>
              <a:rPr lang="en-US" sz="2400" b="1" dirty="0">
                <a:solidFill>
                  <a:schemeClr val="accent1"/>
                </a:solidFill>
                <a:latin typeface="Chronicle Office" pitchFamily="2" charset="0"/>
              </a:rPr>
              <a:t>Whole Farm Conservation Plans</a:t>
            </a:r>
          </a:p>
        </p:txBody>
      </p:sp>
      <p:pic>
        <p:nvPicPr>
          <p:cNvPr id="6150" name="Picture 6" descr="Pasture land before installing streamside fen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665246"/>
            <a:ext cx="3429000" cy="270710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asture after installing streamside fenc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4230" y="3484072"/>
            <a:ext cx="3450771" cy="272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586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Rectangle 2"/>
          <p:cNvSpPr/>
          <p:nvPr/>
        </p:nvSpPr>
        <p:spPr>
          <a:xfrm>
            <a:off x="4091946" y="85598"/>
            <a:ext cx="4413708" cy="461665"/>
          </a:xfrm>
          <a:prstGeom prst="rect">
            <a:avLst/>
          </a:prstGeom>
        </p:spPr>
        <p:txBody>
          <a:bodyPr wrap="none">
            <a:spAutoFit/>
          </a:bodyPr>
          <a:lstStyle/>
          <a:p>
            <a:pPr algn="ctr"/>
            <a:r>
              <a:rPr lang="en-US" sz="2400" b="1" dirty="0">
                <a:solidFill>
                  <a:schemeClr val="accent1"/>
                </a:solidFill>
                <a:latin typeface="Chronicle Office" pitchFamily="2" charset="0"/>
              </a:rPr>
              <a:t>Pay-for-Success Structure</a:t>
            </a:r>
          </a:p>
        </p:txBody>
      </p:sp>
      <p:pic>
        <p:nvPicPr>
          <p:cNvPr id="4" name="Picture 2" descr="C:\Users\richard_jones\Pictures\2015-03-26 001\IMG_864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a:stretch>
            <a:fillRect/>
          </a:stretch>
        </p:blipFill>
        <p:spPr bwMode="auto">
          <a:xfrm>
            <a:off x="2209800" y="547262"/>
            <a:ext cx="7823200" cy="5867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1825171" y="167763"/>
            <a:ext cx="1193800" cy="816618"/>
          </a:xfrm>
          <a:prstGeom prst="rect">
            <a:avLst/>
          </a:prstGeom>
        </p:spPr>
      </p:pic>
      <p:graphicFrame>
        <p:nvGraphicFramePr>
          <p:cNvPr id="6" name="Diagram 5" descr="Circle Arrow Process" title="SmartArt"/>
          <p:cNvGraphicFramePr/>
          <p:nvPr>
            <p:extLst/>
          </p:nvPr>
        </p:nvGraphicFramePr>
        <p:xfrm>
          <a:off x="2590800" y="576072"/>
          <a:ext cx="6781800" cy="57485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Picture 6"/>
          <p:cNvPicPr>
            <a:picLocks noChangeAspect="1"/>
          </p:cNvPicPr>
          <p:nvPr/>
        </p:nvPicPr>
        <p:blipFill>
          <a:blip r:embed="rId11"/>
          <a:stretch>
            <a:fillRect/>
          </a:stretch>
        </p:blipFill>
        <p:spPr>
          <a:xfrm>
            <a:off x="1825172" y="973565"/>
            <a:ext cx="1403739" cy="562921"/>
          </a:xfrm>
          <a:prstGeom prst="rect">
            <a:avLst/>
          </a:prstGeom>
        </p:spPr>
      </p:pic>
    </p:spTree>
    <p:extLst>
      <p:ext uri="{BB962C8B-B14F-4D97-AF65-F5344CB8AC3E}">
        <p14:creationId xmlns:p14="http://schemas.microsoft.com/office/powerpoint/2010/main" val="1676671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464208"/>
            <a:ext cx="9144000" cy="6057901"/>
          </a:xfrm>
          <a:prstGeom prst="rect">
            <a:avLst/>
          </a:prstGeom>
        </p:spPr>
      </p:pic>
      <p:sp>
        <p:nvSpPr>
          <p:cNvPr id="3" name="Rectangle 2"/>
          <p:cNvSpPr/>
          <p:nvPr/>
        </p:nvSpPr>
        <p:spPr>
          <a:xfrm>
            <a:off x="1524012" y="464207"/>
            <a:ext cx="3153736" cy="6057901"/>
          </a:xfrm>
          <a:prstGeom prst="rect">
            <a:avLst/>
          </a:prstGeom>
          <a:solidFill>
            <a:schemeClr val="tx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84885" tIns="42443" rIns="84885" bIns="42443" rtlCol="0" anchor="ctr"/>
          <a:lstStyle/>
          <a:p>
            <a:pPr algn="ctr"/>
            <a:endParaRPr lang="en-US" dirty="0">
              <a:solidFill>
                <a:schemeClr val="tx1"/>
              </a:solidFill>
            </a:endParaRPr>
          </a:p>
        </p:txBody>
      </p:sp>
      <p:sp>
        <p:nvSpPr>
          <p:cNvPr id="4" name="TextBox 3"/>
          <p:cNvSpPr txBox="1"/>
          <p:nvPr/>
        </p:nvSpPr>
        <p:spPr>
          <a:xfrm>
            <a:off x="1751311" y="899567"/>
            <a:ext cx="2795815" cy="646331"/>
          </a:xfrm>
          <a:prstGeom prst="rect">
            <a:avLst/>
          </a:prstGeom>
          <a:noFill/>
        </p:spPr>
        <p:txBody>
          <a:bodyPr wrap="square" rtlCol="0">
            <a:spAutoFit/>
          </a:bodyPr>
          <a:lstStyle/>
          <a:p>
            <a:r>
              <a:rPr lang="en-US" sz="3600" dirty="0">
                <a:solidFill>
                  <a:schemeClr val="bg1"/>
                </a:solidFill>
                <a:latin typeface="Whitney Office" pitchFamily="2" charset="0"/>
                <a:cs typeface="Franklin Gothic Book"/>
              </a:rPr>
              <a:t>INSPIRE</a:t>
            </a:r>
          </a:p>
        </p:txBody>
      </p:sp>
      <p:cxnSp>
        <p:nvCxnSpPr>
          <p:cNvPr id="5" name="Straight Connector 4"/>
          <p:cNvCxnSpPr/>
          <p:nvPr/>
        </p:nvCxnSpPr>
        <p:spPr>
          <a:xfrm>
            <a:off x="1780224" y="1642389"/>
            <a:ext cx="1927141" cy="0"/>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853941" y="1940313"/>
            <a:ext cx="2581211" cy="3539430"/>
          </a:xfrm>
          <a:prstGeom prst="rect">
            <a:avLst/>
          </a:prstGeom>
          <a:noFill/>
        </p:spPr>
        <p:txBody>
          <a:bodyPr wrap="square" rtlCol="0">
            <a:spAutoFit/>
          </a:bodyPr>
          <a:lstStyle/>
          <a:p>
            <a:r>
              <a:rPr lang="en-US" sz="2800" dirty="0">
                <a:solidFill>
                  <a:schemeClr val="bg1"/>
                </a:solidFill>
                <a:latin typeface="Whitney Office" pitchFamily="2" charset="0"/>
                <a:cs typeface="Franklin Gothic Book"/>
              </a:rPr>
              <a:t>Connecting People and Nature</a:t>
            </a:r>
          </a:p>
          <a:p>
            <a:endParaRPr lang="en-US" sz="2800" dirty="0">
              <a:solidFill>
                <a:schemeClr val="bg1"/>
              </a:solidFill>
              <a:latin typeface="Whitney Office" pitchFamily="2" charset="0"/>
              <a:cs typeface="Franklin Gothic Book"/>
            </a:endParaRPr>
          </a:p>
          <a:p>
            <a:r>
              <a:rPr lang="en-US" sz="2800" dirty="0">
                <a:solidFill>
                  <a:schemeClr val="bg1"/>
                </a:solidFill>
                <a:latin typeface="Whitney Office" pitchFamily="2" charset="0"/>
                <a:cs typeface="Franklin Gothic Book"/>
              </a:rPr>
              <a:t>Developing Future Conservation Leaders</a:t>
            </a:r>
          </a:p>
        </p:txBody>
      </p:sp>
      <p:cxnSp>
        <p:nvCxnSpPr>
          <p:cNvPr id="8" name="Straight Connector 7"/>
          <p:cNvCxnSpPr/>
          <p:nvPr/>
        </p:nvCxnSpPr>
        <p:spPr>
          <a:xfrm>
            <a:off x="1932624" y="3464971"/>
            <a:ext cx="1927141" cy="0"/>
          </a:xfrm>
          <a:prstGeom prst="line">
            <a:avLst/>
          </a:prstGeom>
          <a:ln w="19050">
            <a:solidFill>
              <a:srgbClr val="FFFFFF"/>
            </a:solidFill>
          </a:ln>
          <a:effectLst/>
        </p:spPr>
        <p:style>
          <a:lnRef idx="2">
            <a:schemeClr val="accent1"/>
          </a:lnRef>
          <a:fillRef idx="0">
            <a:schemeClr val="accent1"/>
          </a:fillRef>
          <a:effectRef idx="1">
            <a:schemeClr val="accent1"/>
          </a:effectRef>
          <a:fontRef idx="minor">
            <a:schemeClr val="tx1"/>
          </a:fontRef>
        </p:style>
      </p:cxnSp>
      <p:pic>
        <p:nvPicPr>
          <p:cNvPr id="10" name="Picture 21" descr="T:\Marketing\Logo\TNCLogoPrimary\TNCLogoPrimary\Primary_RGB_PNG\TNCLogoPrimary_RGB_Re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3155" y="5634272"/>
            <a:ext cx="2328359" cy="6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12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799340"/>
            <a:ext cx="4746851" cy="3164963"/>
          </a:xfrm>
          <a:prstGeom prst="rect">
            <a:avLst/>
          </a:prstGeom>
        </p:spPr>
      </p:pic>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810" r="8609"/>
          <a:stretch/>
        </p:blipFill>
        <p:spPr bwMode="auto">
          <a:xfrm>
            <a:off x="7529487" y="1799346"/>
            <a:ext cx="3138519" cy="3156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1509252" y="563258"/>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Char char="•"/>
              <a:defRPr sz="2800">
                <a:solidFill>
                  <a:schemeClr val="tx1"/>
                </a:solidFill>
                <a:latin typeface="Arial" charset="0"/>
              </a:defRPr>
            </a:lvl1pPr>
            <a:lvl2pPr marL="742950" indent="-285750" eaLnBrk="0" hangingPunct="0">
              <a:spcBef>
                <a:spcPct val="20000"/>
              </a:spcBef>
              <a:buClr>
                <a:schemeClr val="hlink"/>
              </a:buClr>
              <a:buChar char="–"/>
              <a:defRPr sz="2400">
                <a:solidFill>
                  <a:schemeClr val="tx1"/>
                </a:solidFill>
                <a:latin typeface="Arial" charset="0"/>
              </a:defRPr>
            </a:lvl2pPr>
            <a:lvl3pPr marL="1143000" indent="-228600" eaLnBrk="0" hangingPunct="0">
              <a:spcBef>
                <a:spcPct val="20000"/>
              </a:spcBef>
              <a:buClr>
                <a:schemeClr val="hlink"/>
              </a:buClr>
              <a:buChar char="•"/>
              <a:defRPr sz="2000">
                <a:solidFill>
                  <a:schemeClr val="tx1"/>
                </a:solidFill>
                <a:latin typeface="Arial" charset="0"/>
              </a:defRPr>
            </a:lvl3pPr>
            <a:lvl4pPr marL="1600200" indent="-228600" eaLnBrk="0" hangingPunct="0">
              <a:spcBef>
                <a:spcPct val="20000"/>
              </a:spcBef>
              <a:buClr>
                <a:schemeClr val="hlink"/>
              </a:buClr>
              <a:buChar char="–"/>
              <a:defRPr>
                <a:solidFill>
                  <a:schemeClr val="tx1"/>
                </a:solidFill>
                <a:latin typeface="Arial" charset="0"/>
              </a:defRPr>
            </a:lvl4pPr>
            <a:lvl5pPr marL="2057400" indent="-228600" eaLnBrk="0" hangingPunct="0">
              <a:spcBef>
                <a:spcPct val="20000"/>
              </a:spcBef>
              <a:buClr>
                <a:schemeClr val="hlink"/>
              </a:buClr>
              <a:buChar char="»"/>
              <a:defRPr>
                <a:solidFill>
                  <a:schemeClr val="tx1"/>
                </a:solidFill>
                <a:latin typeface="Arial" charset="0"/>
              </a:defRPr>
            </a:lvl5pPr>
            <a:lvl6pPr marL="2514600" indent="-228600" eaLnBrk="0" fontAlgn="base" hangingPunct="0">
              <a:spcBef>
                <a:spcPct val="20000"/>
              </a:spcBef>
              <a:spcAft>
                <a:spcPct val="0"/>
              </a:spcAft>
              <a:buClr>
                <a:schemeClr val="hlink"/>
              </a:buClr>
              <a:buChar char="»"/>
              <a:defRPr>
                <a:solidFill>
                  <a:schemeClr val="tx1"/>
                </a:solidFill>
                <a:latin typeface="Arial" charset="0"/>
              </a:defRPr>
            </a:lvl6pPr>
            <a:lvl7pPr marL="2971800" indent="-228600" eaLnBrk="0" fontAlgn="base" hangingPunct="0">
              <a:spcBef>
                <a:spcPct val="20000"/>
              </a:spcBef>
              <a:spcAft>
                <a:spcPct val="0"/>
              </a:spcAft>
              <a:buClr>
                <a:schemeClr val="hlink"/>
              </a:buClr>
              <a:buChar char="»"/>
              <a:defRPr>
                <a:solidFill>
                  <a:schemeClr val="tx1"/>
                </a:solidFill>
                <a:latin typeface="Arial" charset="0"/>
              </a:defRPr>
            </a:lvl7pPr>
            <a:lvl8pPr marL="3429000" indent="-228600" eaLnBrk="0" fontAlgn="base" hangingPunct="0">
              <a:spcBef>
                <a:spcPct val="20000"/>
              </a:spcBef>
              <a:spcAft>
                <a:spcPct val="0"/>
              </a:spcAft>
              <a:buClr>
                <a:schemeClr val="hlink"/>
              </a:buClr>
              <a:buChar char="»"/>
              <a:defRPr>
                <a:solidFill>
                  <a:schemeClr val="tx1"/>
                </a:solidFill>
                <a:latin typeface="Arial" charset="0"/>
              </a:defRPr>
            </a:lvl8pPr>
            <a:lvl9pPr marL="3886200" indent="-228600" eaLnBrk="0" fontAlgn="base" hangingPunct="0">
              <a:spcBef>
                <a:spcPct val="20000"/>
              </a:spcBef>
              <a:spcAft>
                <a:spcPct val="0"/>
              </a:spcAft>
              <a:buClr>
                <a:schemeClr val="hlink"/>
              </a:buClr>
              <a:buChar char="»"/>
              <a:defRPr>
                <a:solidFill>
                  <a:schemeClr val="tx1"/>
                </a:solidFill>
                <a:latin typeface="Arial" charset="0"/>
              </a:defRPr>
            </a:lvl9pPr>
          </a:lstStyle>
          <a:p>
            <a:pPr algn="ctr" eaLnBrk="1" hangingPunct="1">
              <a:spcBef>
                <a:spcPct val="0"/>
              </a:spcBef>
              <a:buClrTx/>
              <a:buFontTx/>
              <a:buNone/>
            </a:pPr>
            <a:r>
              <a:rPr lang="en-US" altLang="en-US" sz="3600" dirty="0">
                <a:solidFill>
                  <a:schemeClr val="bg1"/>
                </a:solidFill>
                <a:latin typeface="Whitney Office" pitchFamily="2" charset="0"/>
              </a:rPr>
              <a:t>			Pipeline of Future Leaders</a:t>
            </a:r>
          </a:p>
        </p:txBody>
      </p:sp>
      <p:pic>
        <p:nvPicPr>
          <p:cNvPr id="9" name="Picture 21" descr="T:\Marketing\Logo\TNCLogoPrimary\TNCLogoPrimary\Primary_RGB_PNG\TNCLogoPrimary_RGB_Rev.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9904" y="500088"/>
            <a:ext cx="2674157" cy="772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57271" y="5321567"/>
            <a:ext cx="1334279" cy="646331"/>
          </a:xfrm>
          <a:prstGeom prst="rect">
            <a:avLst/>
          </a:prstGeom>
          <a:noFill/>
        </p:spPr>
        <p:txBody>
          <a:bodyPr wrap="square" rtlCol="0">
            <a:spAutoFit/>
          </a:bodyPr>
          <a:lstStyle/>
          <a:p>
            <a:r>
              <a:rPr lang="en-US" sz="3600" dirty="0">
                <a:solidFill>
                  <a:schemeClr val="bg1"/>
                </a:solidFill>
              </a:rPr>
              <a:t>LEAF</a:t>
            </a:r>
          </a:p>
        </p:txBody>
      </p:sp>
      <p:sp>
        <p:nvSpPr>
          <p:cNvPr id="11" name="TextBox 10"/>
          <p:cNvSpPr txBox="1"/>
          <p:nvPr/>
        </p:nvSpPr>
        <p:spPr>
          <a:xfrm>
            <a:off x="4725225" y="5321567"/>
            <a:ext cx="1545627" cy="646331"/>
          </a:xfrm>
          <a:prstGeom prst="rect">
            <a:avLst/>
          </a:prstGeom>
          <a:noFill/>
        </p:spPr>
        <p:txBody>
          <a:bodyPr wrap="square" rtlCol="0">
            <a:spAutoFit/>
          </a:bodyPr>
          <a:lstStyle/>
          <a:p>
            <a:r>
              <a:rPr lang="en-US" sz="3600" dirty="0">
                <a:solidFill>
                  <a:schemeClr val="bg1"/>
                </a:solidFill>
              </a:rPr>
              <a:t>GLOBE</a:t>
            </a:r>
          </a:p>
        </p:txBody>
      </p:sp>
      <p:sp>
        <p:nvSpPr>
          <p:cNvPr id="12" name="TextBox 11"/>
          <p:cNvSpPr txBox="1"/>
          <p:nvPr/>
        </p:nvSpPr>
        <p:spPr>
          <a:xfrm>
            <a:off x="7551320" y="5321567"/>
            <a:ext cx="3200656" cy="646331"/>
          </a:xfrm>
          <a:prstGeom prst="rect">
            <a:avLst/>
          </a:prstGeom>
          <a:noFill/>
        </p:spPr>
        <p:txBody>
          <a:bodyPr wrap="square" rtlCol="0">
            <a:spAutoFit/>
          </a:bodyPr>
          <a:lstStyle/>
          <a:p>
            <a:r>
              <a:rPr lang="en-US" sz="3600" dirty="0">
                <a:solidFill>
                  <a:schemeClr val="bg1"/>
                </a:solidFill>
              </a:rPr>
              <a:t>PUBLIC ALLIES</a:t>
            </a:r>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21929" t="22427" r="14920" b="1768"/>
          <a:stretch/>
        </p:blipFill>
        <p:spPr>
          <a:xfrm>
            <a:off x="5980604" y="1773219"/>
            <a:ext cx="4687397" cy="3164963"/>
          </a:xfrm>
          <a:prstGeom prst="rect">
            <a:avLst/>
          </a:prstGeom>
        </p:spPr>
      </p:pic>
      <p:pic>
        <p:nvPicPr>
          <p:cNvPr id="15" name="Picture 3" descr="T:\Photo Archive\People\Interns\LEAF\2015\Pam\2015-07-13 Oysters\Oysters 00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0902"/>
          <a:stretch/>
        </p:blipFill>
        <p:spPr bwMode="auto">
          <a:xfrm>
            <a:off x="4664177" y="1780685"/>
            <a:ext cx="2939959" cy="319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05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7" y="858436"/>
            <a:ext cx="9165055" cy="574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5284237" y="93749"/>
            <a:ext cx="53837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Char char="•"/>
              <a:defRPr sz="2800">
                <a:solidFill>
                  <a:schemeClr val="tx1"/>
                </a:solidFill>
                <a:latin typeface="Arial" charset="0"/>
              </a:defRPr>
            </a:lvl1pPr>
            <a:lvl2pPr marL="742950" indent="-285750" eaLnBrk="0" hangingPunct="0">
              <a:spcBef>
                <a:spcPct val="20000"/>
              </a:spcBef>
              <a:buClr>
                <a:schemeClr val="hlink"/>
              </a:buClr>
              <a:buChar char="–"/>
              <a:defRPr sz="2400">
                <a:solidFill>
                  <a:schemeClr val="tx1"/>
                </a:solidFill>
                <a:latin typeface="Arial" charset="0"/>
              </a:defRPr>
            </a:lvl2pPr>
            <a:lvl3pPr marL="1143000" indent="-228600" eaLnBrk="0" hangingPunct="0">
              <a:spcBef>
                <a:spcPct val="20000"/>
              </a:spcBef>
              <a:buClr>
                <a:schemeClr val="hlink"/>
              </a:buClr>
              <a:buChar char="•"/>
              <a:defRPr sz="2000">
                <a:solidFill>
                  <a:schemeClr val="tx1"/>
                </a:solidFill>
                <a:latin typeface="Arial" charset="0"/>
              </a:defRPr>
            </a:lvl3pPr>
            <a:lvl4pPr marL="1600200" indent="-228600" eaLnBrk="0" hangingPunct="0">
              <a:spcBef>
                <a:spcPct val="20000"/>
              </a:spcBef>
              <a:buClr>
                <a:schemeClr val="hlink"/>
              </a:buClr>
              <a:buChar char="–"/>
              <a:defRPr>
                <a:solidFill>
                  <a:schemeClr val="tx1"/>
                </a:solidFill>
                <a:latin typeface="Arial" charset="0"/>
              </a:defRPr>
            </a:lvl4pPr>
            <a:lvl5pPr marL="2057400" indent="-228600" eaLnBrk="0" hangingPunct="0">
              <a:spcBef>
                <a:spcPct val="20000"/>
              </a:spcBef>
              <a:buClr>
                <a:schemeClr val="hlink"/>
              </a:buClr>
              <a:buChar char="»"/>
              <a:defRPr>
                <a:solidFill>
                  <a:schemeClr val="tx1"/>
                </a:solidFill>
                <a:latin typeface="Arial" charset="0"/>
              </a:defRPr>
            </a:lvl5pPr>
            <a:lvl6pPr marL="2514600" indent="-228600" eaLnBrk="0" fontAlgn="base" hangingPunct="0">
              <a:spcBef>
                <a:spcPct val="20000"/>
              </a:spcBef>
              <a:spcAft>
                <a:spcPct val="0"/>
              </a:spcAft>
              <a:buClr>
                <a:schemeClr val="hlink"/>
              </a:buClr>
              <a:buChar char="»"/>
              <a:defRPr>
                <a:solidFill>
                  <a:schemeClr val="tx1"/>
                </a:solidFill>
                <a:latin typeface="Arial" charset="0"/>
              </a:defRPr>
            </a:lvl6pPr>
            <a:lvl7pPr marL="2971800" indent="-228600" eaLnBrk="0" fontAlgn="base" hangingPunct="0">
              <a:spcBef>
                <a:spcPct val="20000"/>
              </a:spcBef>
              <a:spcAft>
                <a:spcPct val="0"/>
              </a:spcAft>
              <a:buClr>
                <a:schemeClr val="hlink"/>
              </a:buClr>
              <a:buChar char="»"/>
              <a:defRPr>
                <a:solidFill>
                  <a:schemeClr val="tx1"/>
                </a:solidFill>
                <a:latin typeface="Arial" charset="0"/>
              </a:defRPr>
            </a:lvl7pPr>
            <a:lvl8pPr marL="3429000" indent="-228600" eaLnBrk="0" fontAlgn="base" hangingPunct="0">
              <a:spcBef>
                <a:spcPct val="20000"/>
              </a:spcBef>
              <a:spcAft>
                <a:spcPct val="0"/>
              </a:spcAft>
              <a:buClr>
                <a:schemeClr val="hlink"/>
              </a:buClr>
              <a:buChar char="»"/>
              <a:defRPr>
                <a:solidFill>
                  <a:schemeClr val="tx1"/>
                </a:solidFill>
                <a:latin typeface="Arial" charset="0"/>
              </a:defRPr>
            </a:lvl8pPr>
            <a:lvl9pPr marL="3886200" indent="-228600" eaLnBrk="0" fontAlgn="base" hangingPunct="0">
              <a:spcBef>
                <a:spcPct val="20000"/>
              </a:spcBef>
              <a:spcAft>
                <a:spcPct val="0"/>
              </a:spcAft>
              <a:buClr>
                <a:schemeClr val="hlink"/>
              </a:buClr>
              <a:buChar char="»"/>
              <a:defRPr>
                <a:solidFill>
                  <a:schemeClr val="tx1"/>
                </a:solidFill>
                <a:latin typeface="Arial" charset="0"/>
              </a:defRPr>
            </a:lvl9pPr>
          </a:lstStyle>
          <a:p>
            <a:pPr algn="ctr" eaLnBrk="1" hangingPunct="1">
              <a:spcBef>
                <a:spcPct val="0"/>
              </a:spcBef>
              <a:buClrTx/>
              <a:buFontTx/>
              <a:buNone/>
            </a:pPr>
            <a:r>
              <a:rPr lang="en-US" altLang="en-US" sz="3600" dirty="0">
                <a:solidFill>
                  <a:schemeClr val="bg1"/>
                </a:solidFill>
                <a:latin typeface="Whitney Office" pitchFamily="2" charset="0"/>
              </a:rPr>
              <a:t>Stream Stewards</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069" y="144593"/>
            <a:ext cx="2069841" cy="59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descr="https://upload.wikimedia.org/wikipedia/commons/thumb/1/1d/US-NationalParkService-Logo.svg/1000px-US-NationalParkService-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540" y="1025940"/>
            <a:ext cx="1340443" cy="1745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9838" y="1029749"/>
            <a:ext cx="2174359" cy="906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Image result for william penn foundation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64465" y="1025945"/>
            <a:ext cx="2634523" cy="91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06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1931"/>
            <a:ext cx="11582400" cy="6534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027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626110"/>
            <a:ext cx="12192000" cy="417235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a:srcRect t="2552" r="9947" b="305"/>
          <a:stretch/>
        </p:blipFill>
        <p:spPr>
          <a:xfrm>
            <a:off x="4572010" y="1836066"/>
            <a:ext cx="7619999" cy="3467756"/>
          </a:xfrm>
          <a:prstGeom prst="rect">
            <a:avLst/>
          </a:prstGeom>
          <a:noFill/>
          <a:ln>
            <a:noFill/>
          </a:ln>
        </p:spPr>
      </p:pic>
      <p:sp>
        <p:nvSpPr>
          <p:cNvPr id="15" name="TextBox 14"/>
          <p:cNvSpPr txBox="1"/>
          <p:nvPr/>
        </p:nvSpPr>
        <p:spPr>
          <a:xfrm>
            <a:off x="609600" y="2521869"/>
            <a:ext cx="4673600" cy="1400383"/>
          </a:xfrm>
          <a:prstGeom prst="rect">
            <a:avLst/>
          </a:prstGeom>
          <a:noFill/>
        </p:spPr>
        <p:txBody>
          <a:bodyPr wrap="square" rtlCol="0">
            <a:spAutoFit/>
          </a:bodyPr>
          <a:lstStyle/>
          <a:p>
            <a:pPr algn="ctr">
              <a:lnSpc>
                <a:spcPts val="3400"/>
              </a:lnSpc>
            </a:pPr>
            <a:r>
              <a:rPr lang="en-US" sz="3600" dirty="0">
                <a:solidFill>
                  <a:schemeClr val="bg1"/>
                </a:solidFill>
                <a:latin typeface="Franklin Gothic Medium" panose="020B0603020102020204" pitchFamily="34" charset="0"/>
                <a:ea typeface="Avenir Book" charset="0"/>
                <a:cs typeface="Avenir Book" charset="0"/>
              </a:rPr>
              <a:t>How can we achieve a world where </a:t>
            </a:r>
            <a:r>
              <a:rPr lang="en-US" sz="3600" b="1" dirty="0">
                <a:solidFill>
                  <a:schemeClr val="bg1"/>
                </a:solidFill>
                <a:latin typeface="Franklin Gothic Medium" panose="020B0603020102020204" pitchFamily="34" charset="0"/>
                <a:ea typeface="Avenir Book" charset="0"/>
                <a:cs typeface="Avenir Book" charset="0"/>
              </a:rPr>
              <a:t>nature and people thrive?</a:t>
            </a:r>
            <a:endParaRPr lang="en-US" sz="3600" b="1" dirty="0">
              <a:solidFill>
                <a:schemeClr val="bg1"/>
              </a:solidFill>
              <a:latin typeface="Franklin Gothic Book" panose="020B0503020102020204" pitchFamily="34" charset="0"/>
              <a:ea typeface="Avenir Book" charset="0"/>
              <a:cs typeface="Avenir Book" charset="0"/>
            </a:endParaRPr>
          </a:p>
        </p:txBody>
      </p:sp>
      <p:cxnSp>
        <p:nvCxnSpPr>
          <p:cNvPr id="8" name="Straight Connector 7"/>
          <p:cNvCxnSpPr/>
          <p:nvPr/>
        </p:nvCxnSpPr>
        <p:spPr>
          <a:xfrm>
            <a:off x="275174" y="771212"/>
            <a:ext cx="11459633" cy="0"/>
          </a:xfrm>
          <a:prstGeom prst="line">
            <a:avLst/>
          </a:prstGeom>
          <a:ln w="127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5168" y="188559"/>
            <a:ext cx="11650133" cy="523220"/>
          </a:xfrm>
          <a:prstGeom prst="rect">
            <a:avLst/>
          </a:prstGeom>
          <a:noFill/>
        </p:spPr>
        <p:txBody>
          <a:bodyPr wrap="square" rtlCol="0">
            <a:spAutoFit/>
          </a:bodyPr>
          <a:lstStyle/>
          <a:p>
            <a:r>
              <a:rPr lang="en-US" sz="2800" b="1" dirty="0">
                <a:latin typeface="Arial"/>
                <a:cs typeface="Arial"/>
              </a:rPr>
              <a:t>Realizing our global vision 2050</a:t>
            </a:r>
            <a:endParaRPr lang="en-US" sz="2800" b="1" i="1" dirty="0">
              <a:latin typeface="Times New Roman" pitchFamily="18" charset="0"/>
              <a:cs typeface="Times New Roman" pitchFamily="18" charset="0"/>
            </a:endParaRPr>
          </a:p>
        </p:txBody>
      </p:sp>
    </p:spTree>
    <p:extLst>
      <p:ext uri="{BB962C8B-B14F-4D97-AF65-F5344CB8AC3E}">
        <p14:creationId xmlns:p14="http://schemas.microsoft.com/office/powerpoint/2010/main" val="349037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5168" y="188559"/>
            <a:ext cx="11650133" cy="523220"/>
          </a:xfrm>
          <a:prstGeom prst="rect">
            <a:avLst/>
          </a:prstGeom>
          <a:noFill/>
        </p:spPr>
        <p:txBody>
          <a:bodyPr wrap="square" rtlCol="0">
            <a:spAutoFit/>
          </a:bodyPr>
          <a:lstStyle/>
          <a:p>
            <a:r>
              <a:rPr lang="en-US" sz="2800" dirty="0">
                <a:latin typeface="Arial"/>
                <a:cs typeface="Arial"/>
              </a:rPr>
              <a:t>CbD 2.0		Multi – Scale Situation Analysis</a:t>
            </a:r>
            <a:endParaRPr lang="en-US" sz="2800" i="1" dirty="0">
              <a:latin typeface="Times New Roman" pitchFamily="18" charset="0"/>
              <a:cs typeface="Times New Roman" pitchFamily="18" charset="0"/>
            </a:endParaRPr>
          </a:p>
        </p:txBody>
      </p:sp>
      <p:pic>
        <p:nvPicPr>
          <p:cNvPr id="22" name="Picture 21" descr="16589-NQVHHQ.jpg"/>
          <p:cNvPicPr>
            <a:picLocks noChangeAspect="1"/>
          </p:cNvPicPr>
          <p:nvPr/>
        </p:nvPicPr>
        <p:blipFill rotWithShape="1">
          <a:blip r:embed="rId3" cstate="print">
            <a:extLst>
              <a:ext uri="{28A0092B-C50C-407E-A947-70E740481C1C}">
                <a14:useLocalDpi xmlns:a14="http://schemas.microsoft.com/office/drawing/2010/main" val="0"/>
              </a:ext>
            </a:extLst>
          </a:blip>
          <a:srcRect l="5796" t="3783" r="75288" b="77103"/>
          <a:stretch/>
        </p:blipFill>
        <p:spPr>
          <a:xfrm>
            <a:off x="10776568" y="5838515"/>
            <a:ext cx="848360" cy="642928"/>
          </a:xfrm>
          <a:prstGeom prst="rect">
            <a:avLst/>
          </a:prstGeom>
        </p:spPr>
      </p:pic>
      <p:grpSp>
        <p:nvGrpSpPr>
          <p:cNvPr id="23" name="Group 22"/>
          <p:cNvGrpSpPr/>
          <p:nvPr/>
        </p:nvGrpSpPr>
        <p:grpSpPr>
          <a:xfrm>
            <a:off x="10725745" y="1437451"/>
            <a:ext cx="883353" cy="656375"/>
            <a:chOff x="5592598" y="2910725"/>
            <a:chExt cx="1405797" cy="1392766"/>
          </a:xfrm>
        </p:grpSpPr>
        <p:pic>
          <p:nvPicPr>
            <p:cNvPr id="24" name="Picture 23" descr="pledge_icon_food.jpg"/>
            <p:cNvPicPr>
              <a:picLocks noChangeAspect="1"/>
            </p:cNvPicPr>
            <p:nvPr/>
          </p:nvPicPr>
          <p:blipFill rotWithShape="1">
            <a:blip r:embed="rId4" cstate="print">
              <a:extLst>
                <a:ext uri="{28A0092B-C50C-407E-A947-70E740481C1C}">
                  <a14:useLocalDpi xmlns:a14="http://schemas.microsoft.com/office/drawing/2010/main" val="0"/>
                </a:ext>
              </a:extLst>
            </a:blip>
            <a:srcRect l="5337" t="5008" r="4841" b="6001"/>
            <a:stretch/>
          </p:blipFill>
          <p:spPr>
            <a:xfrm>
              <a:off x="5592598" y="2910725"/>
              <a:ext cx="1405797" cy="1392766"/>
            </a:xfrm>
            <a:prstGeom prst="rect">
              <a:avLst/>
            </a:prstGeom>
          </p:spPr>
        </p:pic>
        <p:sp>
          <p:nvSpPr>
            <p:cNvPr id="25" name="Rectangle 24"/>
            <p:cNvSpPr/>
            <p:nvPr/>
          </p:nvSpPr>
          <p:spPr>
            <a:xfrm>
              <a:off x="6018856" y="3981938"/>
              <a:ext cx="559872" cy="201356"/>
            </a:xfrm>
            <a:prstGeom prst="rect">
              <a:avLst/>
            </a:prstGeom>
            <a:solidFill>
              <a:srgbClr val="4A09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26" name="Group 25"/>
          <p:cNvGrpSpPr/>
          <p:nvPr/>
        </p:nvGrpSpPr>
        <p:grpSpPr>
          <a:xfrm>
            <a:off x="10719768" y="2903747"/>
            <a:ext cx="887464" cy="656375"/>
            <a:chOff x="4117253" y="2910725"/>
            <a:chExt cx="1412337" cy="1392766"/>
          </a:xfrm>
        </p:grpSpPr>
        <p:pic>
          <p:nvPicPr>
            <p:cNvPr id="27" name="Picture 26" descr="pledge_icon_water.jpg"/>
            <p:cNvPicPr>
              <a:picLocks noChangeAspect="1"/>
            </p:cNvPicPr>
            <p:nvPr/>
          </p:nvPicPr>
          <p:blipFill rotWithShape="1">
            <a:blip r:embed="rId5" cstate="print">
              <a:extLst>
                <a:ext uri="{28A0092B-C50C-407E-A947-70E740481C1C}">
                  <a14:useLocalDpi xmlns:a14="http://schemas.microsoft.com/office/drawing/2010/main" val="0"/>
                </a:ext>
              </a:extLst>
            </a:blip>
            <a:srcRect l="5444" t="5503" r="4852" b="6036"/>
            <a:stretch/>
          </p:blipFill>
          <p:spPr>
            <a:xfrm>
              <a:off x="4117253" y="2910725"/>
              <a:ext cx="1412337" cy="1392766"/>
            </a:xfrm>
            <a:prstGeom prst="rect">
              <a:avLst/>
            </a:prstGeom>
          </p:spPr>
        </p:pic>
        <p:sp>
          <p:nvSpPr>
            <p:cNvPr id="28" name="Rectangle 27"/>
            <p:cNvSpPr/>
            <p:nvPr/>
          </p:nvSpPr>
          <p:spPr>
            <a:xfrm>
              <a:off x="4498009" y="3952902"/>
              <a:ext cx="640606" cy="230392"/>
            </a:xfrm>
            <a:prstGeom prst="rect">
              <a:avLst/>
            </a:prstGeom>
            <a:solidFill>
              <a:srgbClr val="0637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grpSp>
        <p:nvGrpSpPr>
          <p:cNvPr id="29" name="Group 28"/>
          <p:cNvGrpSpPr/>
          <p:nvPr/>
        </p:nvGrpSpPr>
        <p:grpSpPr>
          <a:xfrm>
            <a:off x="10743710" y="4370045"/>
            <a:ext cx="870985" cy="658556"/>
            <a:chOff x="2295339" y="2906496"/>
            <a:chExt cx="1397430" cy="1408803"/>
          </a:xfrm>
        </p:grpSpPr>
        <p:pic>
          <p:nvPicPr>
            <p:cNvPr id="30" name="Picture 29" descr="pledge_icon_energy.jpg"/>
            <p:cNvPicPr>
              <a:picLocks noChangeAspect="1"/>
            </p:cNvPicPr>
            <p:nvPr/>
          </p:nvPicPr>
          <p:blipFill rotWithShape="1">
            <a:blip r:embed="rId6" cstate="print">
              <a:extLst>
                <a:ext uri="{28A0092B-C50C-407E-A947-70E740481C1C}">
                  <a14:useLocalDpi xmlns:a14="http://schemas.microsoft.com/office/drawing/2010/main" val="0"/>
                </a:ext>
              </a:extLst>
            </a:blip>
            <a:srcRect l="5739" t="4780" r="5503" b="5739"/>
            <a:stretch/>
          </p:blipFill>
          <p:spPr>
            <a:xfrm>
              <a:off x="2295339" y="2906496"/>
              <a:ext cx="1397430" cy="1408803"/>
            </a:xfrm>
            <a:prstGeom prst="rect">
              <a:avLst/>
            </a:prstGeom>
          </p:spPr>
        </p:pic>
        <p:sp>
          <p:nvSpPr>
            <p:cNvPr id="31" name="Rectangle 30"/>
            <p:cNvSpPr/>
            <p:nvPr/>
          </p:nvSpPr>
          <p:spPr>
            <a:xfrm>
              <a:off x="2595718" y="3925042"/>
              <a:ext cx="803974" cy="258252"/>
            </a:xfrm>
            <a:prstGeom prst="rect">
              <a:avLst/>
            </a:prstGeom>
            <a:solidFill>
              <a:srgbClr val="A7CD2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a:cs typeface="Calibri"/>
              </a:endParaRPr>
            </a:p>
          </p:txBody>
        </p:sp>
      </p:grpSp>
      <p:sp>
        <p:nvSpPr>
          <p:cNvPr id="36" name="TextBox 35"/>
          <p:cNvSpPr txBox="1"/>
          <p:nvPr/>
        </p:nvSpPr>
        <p:spPr>
          <a:xfrm>
            <a:off x="3304825" y="975784"/>
            <a:ext cx="5590819" cy="461665"/>
          </a:xfrm>
          <a:prstGeom prst="rect">
            <a:avLst/>
          </a:prstGeom>
          <a:noFill/>
        </p:spPr>
        <p:txBody>
          <a:bodyPr wrap="square" rtlCol="0">
            <a:spAutoFit/>
          </a:bodyPr>
          <a:lstStyle/>
          <a:p>
            <a:pPr algn="ctr"/>
            <a:r>
              <a:rPr lang="en-US" sz="2400" b="1" dirty="0">
                <a:solidFill>
                  <a:schemeClr val="accent6">
                    <a:lumMod val="75000"/>
                  </a:schemeClr>
                </a:solidFill>
                <a:latin typeface="Arial"/>
                <a:cs typeface="Arial"/>
              </a:rPr>
              <a:t>Nature - People Linkages</a:t>
            </a:r>
          </a:p>
        </p:txBody>
      </p:sp>
      <p:pic>
        <p:nvPicPr>
          <p:cNvPr id="38" name="Picture 37" descr="Climate_Icon.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7727" y="5847552"/>
            <a:ext cx="845191" cy="633893"/>
          </a:xfrm>
          <a:prstGeom prst="rect">
            <a:avLst/>
          </a:prstGeom>
        </p:spPr>
      </p:pic>
      <p:pic>
        <p:nvPicPr>
          <p:cNvPr id="39" name="Picture 38" descr="Land_Icon.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7721" y="1448067"/>
            <a:ext cx="861011" cy="645759"/>
          </a:xfrm>
          <a:prstGeom prst="rect">
            <a:avLst/>
          </a:prstGeom>
        </p:spPr>
      </p:pic>
      <p:pic>
        <p:nvPicPr>
          <p:cNvPr id="40" name="Picture 39" descr="Ocean_Icon.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8312" y="4381059"/>
            <a:ext cx="861011" cy="645759"/>
          </a:xfrm>
          <a:prstGeom prst="rect">
            <a:avLst/>
          </a:prstGeom>
        </p:spPr>
      </p:pic>
      <p:pic>
        <p:nvPicPr>
          <p:cNvPr id="41" name="Picture 40" descr="Water_Ic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5404" y="2914563"/>
            <a:ext cx="861011" cy="645759"/>
          </a:xfrm>
          <a:prstGeom prst="rect">
            <a:avLst/>
          </a:prstGeom>
        </p:spPr>
      </p:pic>
      <p:sp>
        <p:nvSpPr>
          <p:cNvPr id="42" name="TextBox 41"/>
          <p:cNvSpPr txBox="1"/>
          <p:nvPr/>
        </p:nvSpPr>
        <p:spPr>
          <a:xfrm>
            <a:off x="82216" y="2076056"/>
            <a:ext cx="1509973" cy="292388"/>
          </a:xfrm>
          <a:prstGeom prst="rect">
            <a:avLst/>
          </a:prstGeom>
          <a:noFill/>
        </p:spPr>
        <p:txBody>
          <a:bodyPr wrap="square" rtlCol="0">
            <a:spAutoFit/>
          </a:bodyPr>
          <a:lstStyle/>
          <a:p>
            <a:pPr algn="ctr"/>
            <a:r>
              <a:rPr lang="en-US" sz="1300" dirty="0">
                <a:latin typeface="Calibri"/>
                <a:cs typeface="Calibri"/>
              </a:rPr>
              <a:t>Lands</a:t>
            </a:r>
          </a:p>
        </p:txBody>
      </p:sp>
      <p:sp>
        <p:nvSpPr>
          <p:cNvPr id="43" name="TextBox 42"/>
          <p:cNvSpPr txBox="1"/>
          <p:nvPr/>
        </p:nvSpPr>
        <p:spPr>
          <a:xfrm>
            <a:off x="82216" y="3561809"/>
            <a:ext cx="1509973" cy="292388"/>
          </a:xfrm>
          <a:prstGeom prst="rect">
            <a:avLst/>
          </a:prstGeom>
          <a:noFill/>
        </p:spPr>
        <p:txBody>
          <a:bodyPr wrap="square" rtlCol="0">
            <a:spAutoFit/>
          </a:bodyPr>
          <a:lstStyle/>
          <a:p>
            <a:pPr algn="ctr"/>
            <a:r>
              <a:rPr lang="en-US" sz="1300" dirty="0">
                <a:latin typeface="Calibri"/>
                <a:cs typeface="Calibri"/>
              </a:rPr>
              <a:t>Freshwater</a:t>
            </a:r>
          </a:p>
        </p:txBody>
      </p:sp>
      <p:sp>
        <p:nvSpPr>
          <p:cNvPr id="44" name="TextBox 43"/>
          <p:cNvSpPr txBox="1"/>
          <p:nvPr/>
        </p:nvSpPr>
        <p:spPr>
          <a:xfrm>
            <a:off x="82216" y="5030365"/>
            <a:ext cx="1509973" cy="292388"/>
          </a:xfrm>
          <a:prstGeom prst="rect">
            <a:avLst/>
          </a:prstGeom>
          <a:noFill/>
        </p:spPr>
        <p:txBody>
          <a:bodyPr wrap="square" rtlCol="0">
            <a:spAutoFit/>
          </a:bodyPr>
          <a:lstStyle/>
          <a:p>
            <a:pPr algn="ctr"/>
            <a:r>
              <a:rPr lang="en-US" sz="1300" dirty="0">
                <a:latin typeface="Calibri"/>
                <a:cs typeface="Calibri"/>
              </a:rPr>
              <a:t>Oceans</a:t>
            </a:r>
          </a:p>
        </p:txBody>
      </p:sp>
      <p:sp>
        <p:nvSpPr>
          <p:cNvPr id="45" name="TextBox 44"/>
          <p:cNvSpPr txBox="1"/>
          <p:nvPr/>
        </p:nvSpPr>
        <p:spPr>
          <a:xfrm>
            <a:off x="97607" y="6471749"/>
            <a:ext cx="1509973" cy="292388"/>
          </a:xfrm>
          <a:prstGeom prst="rect">
            <a:avLst/>
          </a:prstGeom>
          <a:noFill/>
        </p:spPr>
        <p:txBody>
          <a:bodyPr wrap="square" rtlCol="0">
            <a:spAutoFit/>
          </a:bodyPr>
          <a:lstStyle/>
          <a:p>
            <a:pPr algn="ctr"/>
            <a:r>
              <a:rPr lang="en-US" sz="1300" dirty="0">
                <a:latin typeface="Calibri"/>
                <a:cs typeface="Calibri"/>
              </a:rPr>
              <a:t>Climate</a:t>
            </a:r>
          </a:p>
        </p:txBody>
      </p:sp>
      <p:sp>
        <p:nvSpPr>
          <p:cNvPr id="46" name="TextBox 45"/>
          <p:cNvSpPr txBox="1"/>
          <p:nvPr/>
        </p:nvSpPr>
        <p:spPr>
          <a:xfrm>
            <a:off x="10243201" y="2093820"/>
            <a:ext cx="1883187" cy="292388"/>
          </a:xfrm>
          <a:prstGeom prst="rect">
            <a:avLst/>
          </a:prstGeom>
          <a:noFill/>
        </p:spPr>
        <p:txBody>
          <a:bodyPr wrap="square" rtlCol="0">
            <a:spAutoFit/>
          </a:bodyPr>
          <a:lstStyle/>
          <a:p>
            <a:pPr algn="ctr"/>
            <a:r>
              <a:rPr lang="en-US" sz="1300" dirty="0">
                <a:latin typeface="Calibri"/>
                <a:cs typeface="Calibri"/>
              </a:rPr>
              <a:t>Food Security</a:t>
            </a:r>
          </a:p>
        </p:txBody>
      </p:sp>
      <p:sp>
        <p:nvSpPr>
          <p:cNvPr id="47" name="TextBox 46"/>
          <p:cNvSpPr txBox="1"/>
          <p:nvPr/>
        </p:nvSpPr>
        <p:spPr>
          <a:xfrm>
            <a:off x="10243201" y="3560257"/>
            <a:ext cx="1883187" cy="292388"/>
          </a:xfrm>
          <a:prstGeom prst="rect">
            <a:avLst/>
          </a:prstGeom>
          <a:noFill/>
        </p:spPr>
        <p:txBody>
          <a:bodyPr wrap="square" rtlCol="0">
            <a:spAutoFit/>
          </a:bodyPr>
          <a:lstStyle/>
          <a:p>
            <a:pPr algn="ctr"/>
            <a:r>
              <a:rPr lang="en-US" sz="1300" dirty="0">
                <a:latin typeface="Calibri"/>
                <a:cs typeface="Calibri"/>
              </a:rPr>
              <a:t>Water Security</a:t>
            </a:r>
          </a:p>
        </p:txBody>
      </p:sp>
      <p:sp>
        <p:nvSpPr>
          <p:cNvPr id="48" name="TextBox 47"/>
          <p:cNvSpPr txBox="1"/>
          <p:nvPr/>
        </p:nvSpPr>
        <p:spPr>
          <a:xfrm>
            <a:off x="10243201" y="5025432"/>
            <a:ext cx="1883187" cy="292388"/>
          </a:xfrm>
          <a:prstGeom prst="rect">
            <a:avLst/>
          </a:prstGeom>
          <a:noFill/>
        </p:spPr>
        <p:txBody>
          <a:bodyPr wrap="square" rtlCol="0">
            <a:spAutoFit/>
          </a:bodyPr>
          <a:lstStyle/>
          <a:p>
            <a:pPr algn="ctr"/>
            <a:r>
              <a:rPr lang="en-US" sz="1300" dirty="0">
                <a:latin typeface="Calibri"/>
                <a:cs typeface="Calibri"/>
              </a:rPr>
              <a:t>Energy Security</a:t>
            </a:r>
          </a:p>
        </p:txBody>
      </p:sp>
      <p:sp>
        <p:nvSpPr>
          <p:cNvPr id="49" name="TextBox 48"/>
          <p:cNvSpPr txBox="1"/>
          <p:nvPr/>
        </p:nvSpPr>
        <p:spPr>
          <a:xfrm>
            <a:off x="10243201" y="6483293"/>
            <a:ext cx="1883187" cy="292388"/>
          </a:xfrm>
          <a:prstGeom prst="rect">
            <a:avLst/>
          </a:prstGeom>
          <a:noFill/>
        </p:spPr>
        <p:txBody>
          <a:bodyPr wrap="square" rtlCol="0">
            <a:spAutoFit/>
          </a:bodyPr>
          <a:lstStyle/>
          <a:p>
            <a:pPr algn="ctr"/>
            <a:r>
              <a:rPr lang="en-US" sz="1300" dirty="0">
                <a:latin typeface="Calibri"/>
                <a:cs typeface="Calibri"/>
              </a:rPr>
              <a:t>Human Health</a:t>
            </a:r>
          </a:p>
        </p:txBody>
      </p:sp>
      <p:sp>
        <p:nvSpPr>
          <p:cNvPr id="2" name="TextBox 1"/>
          <p:cNvSpPr txBox="1"/>
          <p:nvPr/>
        </p:nvSpPr>
        <p:spPr>
          <a:xfrm>
            <a:off x="3964923" y="1852341"/>
            <a:ext cx="2977097" cy="400110"/>
          </a:xfrm>
          <a:prstGeom prst="rect">
            <a:avLst/>
          </a:prstGeom>
          <a:noFill/>
        </p:spPr>
        <p:txBody>
          <a:bodyPr wrap="none" rtlCol="0">
            <a:spAutoFit/>
          </a:bodyPr>
          <a:lstStyle/>
          <a:p>
            <a:r>
              <a:rPr lang="en-US" sz="2000" dirty="0">
                <a:latin typeface="Arial"/>
                <a:cs typeface="Arial"/>
              </a:rPr>
              <a:t>1. Challenges to nature?</a:t>
            </a:r>
          </a:p>
        </p:txBody>
      </p:sp>
      <p:sp>
        <p:nvSpPr>
          <p:cNvPr id="3" name="TextBox 2"/>
          <p:cNvSpPr txBox="1"/>
          <p:nvPr/>
        </p:nvSpPr>
        <p:spPr>
          <a:xfrm>
            <a:off x="3979379" y="2522861"/>
            <a:ext cx="3021981" cy="400110"/>
          </a:xfrm>
          <a:prstGeom prst="rect">
            <a:avLst/>
          </a:prstGeom>
          <a:noFill/>
        </p:spPr>
        <p:txBody>
          <a:bodyPr wrap="none" rtlCol="0">
            <a:spAutoFit/>
          </a:bodyPr>
          <a:lstStyle/>
          <a:p>
            <a:r>
              <a:rPr lang="en-US" sz="2000" dirty="0">
                <a:latin typeface="Arial"/>
                <a:cs typeface="Arial"/>
              </a:rPr>
              <a:t>2. Challenges to people?</a:t>
            </a:r>
          </a:p>
        </p:txBody>
      </p:sp>
      <p:sp>
        <p:nvSpPr>
          <p:cNvPr id="4" name="TextBox 3"/>
          <p:cNvSpPr txBox="1"/>
          <p:nvPr/>
        </p:nvSpPr>
        <p:spPr>
          <a:xfrm>
            <a:off x="3626871" y="3617961"/>
            <a:ext cx="3802644" cy="400110"/>
          </a:xfrm>
          <a:prstGeom prst="rect">
            <a:avLst/>
          </a:prstGeom>
          <a:noFill/>
        </p:spPr>
        <p:txBody>
          <a:bodyPr wrap="none" rtlCol="0">
            <a:spAutoFit/>
          </a:bodyPr>
          <a:lstStyle/>
          <a:p>
            <a:r>
              <a:rPr lang="en-US" sz="2000" dirty="0">
                <a:latin typeface="Arial"/>
                <a:cs typeface="Arial"/>
              </a:rPr>
              <a:t>3. Which are connected &amp; how?</a:t>
            </a:r>
          </a:p>
        </p:txBody>
      </p:sp>
      <p:sp>
        <p:nvSpPr>
          <p:cNvPr id="54" name="TextBox 53"/>
          <p:cNvSpPr txBox="1"/>
          <p:nvPr/>
        </p:nvSpPr>
        <p:spPr>
          <a:xfrm>
            <a:off x="2966775" y="4679644"/>
            <a:ext cx="4599336" cy="400110"/>
          </a:xfrm>
          <a:prstGeom prst="rect">
            <a:avLst/>
          </a:prstGeom>
          <a:noFill/>
        </p:spPr>
        <p:txBody>
          <a:bodyPr wrap="none" rtlCol="0">
            <a:spAutoFit/>
          </a:bodyPr>
          <a:lstStyle/>
          <a:p>
            <a:r>
              <a:rPr lang="en-US" sz="2000" dirty="0">
                <a:latin typeface="Arial"/>
                <a:cs typeface="Arial"/>
              </a:rPr>
              <a:t>4. Evidence for strongest connections?</a:t>
            </a:r>
          </a:p>
        </p:txBody>
      </p:sp>
      <p:sp>
        <p:nvSpPr>
          <p:cNvPr id="11" name="TextBox 10"/>
          <p:cNvSpPr txBox="1"/>
          <p:nvPr/>
        </p:nvSpPr>
        <p:spPr>
          <a:xfrm>
            <a:off x="2966775" y="5518160"/>
            <a:ext cx="4798108" cy="461665"/>
          </a:xfrm>
          <a:prstGeom prst="rect">
            <a:avLst/>
          </a:prstGeom>
          <a:noFill/>
        </p:spPr>
        <p:txBody>
          <a:bodyPr wrap="none" rtlCol="0">
            <a:spAutoFit/>
          </a:bodyPr>
          <a:lstStyle/>
          <a:p>
            <a:r>
              <a:rPr lang="en-US" sz="2400" i="1" dirty="0">
                <a:latin typeface="Times New Roman"/>
                <a:cs typeface="Times New Roman"/>
              </a:rPr>
              <a:t>What patterns hold &amp; what changes: </a:t>
            </a:r>
          </a:p>
        </p:txBody>
      </p:sp>
      <p:sp>
        <p:nvSpPr>
          <p:cNvPr id="55" name="TextBox 54"/>
          <p:cNvSpPr txBox="1"/>
          <p:nvPr/>
        </p:nvSpPr>
        <p:spPr>
          <a:xfrm>
            <a:off x="2547241" y="5963002"/>
            <a:ext cx="5680979" cy="461665"/>
          </a:xfrm>
          <a:prstGeom prst="rect">
            <a:avLst/>
          </a:prstGeom>
          <a:noFill/>
        </p:spPr>
        <p:txBody>
          <a:bodyPr wrap="none" rtlCol="0">
            <a:spAutoFit/>
          </a:bodyPr>
          <a:lstStyle/>
          <a:p>
            <a:r>
              <a:rPr lang="en-US" sz="2400" i="1" dirty="0">
                <a:latin typeface="Times New Roman"/>
                <a:cs typeface="Times New Roman"/>
              </a:rPr>
              <a:t>From global - to regional - to whole system?</a:t>
            </a:r>
          </a:p>
        </p:txBody>
      </p:sp>
      <p:sp>
        <p:nvSpPr>
          <p:cNvPr id="56" name="Right Arrow 55"/>
          <p:cNvSpPr/>
          <p:nvPr/>
        </p:nvSpPr>
        <p:spPr>
          <a:xfrm rot="5400000">
            <a:off x="5659053" y="3156894"/>
            <a:ext cx="359403" cy="311049"/>
          </a:xfrm>
          <a:prstGeom prst="rightArrow">
            <a:avLst/>
          </a:prstGeom>
          <a:solidFill>
            <a:schemeClr val="bg2">
              <a:lumMod val="50000"/>
              <a:alpha val="62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ight Arrow 56"/>
          <p:cNvSpPr/>
          <p:nvPr/>
        </p:nvSpPr>
        <p:spPr>
          <a:xfrm rot="5400000">
            <a:off x="5659053" y="4222493"/>
            <a:ext cx="359403" cy="311049"/>
          </a:xfrm>
          <a:prstGeom prst="rightArrow">
            <a:avLst/>
          </a:prstGeom>
          <a:solidFill>
            <a:schemeClr val="bg2">
              <a:lumMod val="50000"/>
              <a:alpha val="62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275175" y="900421"/>
            <a:ext cx="979755" cy="369332"/>
          </a:xfrm>
          <a:prstGeom prst="rect">
            <a:avLst/>
          </a:prstGeom>
        </p:spPr>
        <p:txBody>
          <a:bodyPr wrap="none">
            <a:spAutoFit/>
          </a:bodyPr>
          <a:lstStyle/>
          <a:p>
            <a:r>
              <a:rPr lang="en-US" b="1" dirty="0">
                <a:solidFill>
                  <a:schemeClr val="accent6">
                    <a:lumMod val="75000"/>
                  </a:schemeClr>
                </a:solidFill>
                <a:latin typeface="Arial"/>
                <a:cs typeface="Arial"/>
              </a:rPr>
              <a:t>Nature </a:t>
            </a:r>
            <a:endParaRPr lang="en-US" dirty="0"/>
          </a:p>
        </p:txBody>
      </p:sp>
      <p:sp>
        <p:nvSpPr>
          <p:cNvPr id="50" name="Rectangle 49"/>
          <p:cNvSpPr/>
          <p:nvPr/>
        </p:nvSpPr>
        <p:spPr>
          <a:xfrm>
            <a:off x="10506458" y="906232"/>
            <a:ext cx="941283" cy="369332"/>
          </a:xfrm>
          <a:prstGeom prst="rect">
            <a:avLst/>
          </a:prstGeom>
        </p:spPr>
        <p:txBody>
          <a:bodyPr wrap="none">
            <a:spAutoFit/>
          </a:bodyPr>
          <a:lstStyle/>
          <a:p>
            <a:r>
              <a:rPr lang="en-US" b="1" dirty="0">
                <a:solidFill>
                  <a:schemeClr val="accent6">
                    <a:lumMod val="75000"/>
                  </a:schemeClr>
                </a:solidFill>
                <a:latin typeface="Arial"/>
                <a:cs typeface="Arial"/>
              </a:rPr>
              <a:t>People</a:t>
            </a:r>
            <a:endParaRPr lang="en-US" dirty="0"/>
          </a:p>
        </p:txBody>
      </p:sp>
      <p:cxnSp>
        <p:nvCxnSpPr>
          <p:cNvPr id="37" name="Straight Connector 36"/>
          <p:cNvCxnSpPr/>
          <p:nvPr/>
        </p:nvCxnSpPr>
        <p:spPr>
          <a:xfrm>
            <a:off x="275174" y="771212"/>
            <a:ext cx="11459633" cy="0"/>
          </a:xfrm>
          <a:prstGeom prst="line">
            <a:avLst/>
          </a:prstGeom>
          <a:ln w="127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247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9" y="176219"/>
            <a:ext cx="11591925" cy="650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9681748"/>
      </p:ext>
    </p:extLst>
  </p:cSld>
  <p:clrMapOvr>
    <a:masterClrMapping/>
  </p:clrMapOvr>
</p:sld>
</file>

<file path=ppt/theme/theme1.xml><?xml version="1.0" encoding="utf-8"?>
<a:theme xmlns:a="http://schemas.openxmlformats.org/drawingml/2006/main" name="Office Theme">
  <a:themeElements>
    <a:clrScheme name="Custom 1">
      <a:dk1>
        <a:srgbClr val="262626"/>
      </a:dk1>
      <a:lt1>
        <a:srgbClr val="FFFFFF"/>
      </a:lt1>
      <a:dk2>
        <a:srgbClr val="595959"/>
      </a:dk2>
      <a:lt2>
        <a:srgbClr val="EEECE1"/>
      </a:lt2>
      <a:accent1>
        <a:srgbClr val="4C5B52"/>
      </a:accent1>
      <a:accent2>
        <a:srgbClr val="009CA6"/>
      </a:accent2>
      <a:accent3>
        <a:srgbClr val="01703C"/>
      </a:accent3>
      <a:accent4>
        <a:srgbClr val="49A942"/>
      </a:accent4>
      <a:accent5>
        <a:srgbClr val="A0C04D"/>
      </a:accent5>
      <a:accent6>
        <a:srgbClr val="CDC90F"/>
      </a:accent6>
      <a:hlink>
        <a:srgbClr val="0000FF"/>
      </a:hlink>
      <a:folHlink>
        <a:srgbClr val="009EC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2165</TotalTime>
  <Words>2057</Words>
  <Application>Microsoft Office PowerPoint</Application>
  <PresentationFormat>Widescreen</PresentationFormat>
  <Paragraphs>228</Paragraphs>
  <Slides>55</Slides>
  <Notes>24</Notes>
  <HiddenSlides>0</HiddenSlides>
  <MMClips>0</MMClips>
  <ScaleCrop>false</ScaleCrop>
  <HeadingPairs>
    <vt:vector size="8" baseType="variant">
      <vt:variant>
        <vt:lpstr>Fonts Used</vt:lpstr>
      </vt:variant>
      <vt:variant>
        <vt:i4>18</vt:i4>
      </vt:variant>
      <vt:variant>
        <vt:lpstr>Theme</vt:lpstr>
      </vt:variant>
      <vt:variant>
        <vt:i4>2</vt:i4>
      </vt:variant>
      <vt:variant>
        <vt:lpstr>Embedded OLE Servers</vt:lpstr>
      </vt:variant>
      <vt:variant>
        <vt:i4>2</vt:i4>
      </vt:variant>
      <vt:variant>
        <vt:lpstr>Slide Titles</vt:lpstr>
      </vt:variant>
      <vt:variant>
        <vt:i4>55</vt:i4>
      </vt:variant>
    </vt:vector>
  </HeadingPairs>
  <TitlesOfParts>
    <vt:vector size="77" baseType="lpstr">
      <vt:lpstr>ＭＳ Ｐゴシック</vt:lpstr>
      <vt:lpstr>ＭＳ Ｐゴシック</vt:lpstr>
      <vt:lpstr>Arial</vt:lpstr>
      <vt:lpstr>Arial Black</vt:lpstr>
      <vt:lpstr>Arial Narrow</vt:lpstr>
      <vt:lpstr>Avenir Book</vt:lpstr>
      <vt:lpstr>Calibri</vt:lpstr>
      <vt:lpstr>Calibri Light</vt:lpstr>
      <vt:lpstr>Chronicle Office</vt:lpstr>
      <vt:lpstr>Franklin Gothic Book</vt:lpstr>
      <vt:lpstr>Franklin Gothic Medium</vt:lpstr>
      <vt:lpstr>Myriad Pro</vt:lpstr>
      <vt:lpstr>Times</vt:lpstr>
      <vt:lpstr>Times New Roman</vt:lpstr>
      <vt:lpstr>Whitney Condensed</vt:lpstr>
      <vt:lpstr>Whitney Condensed Book</vt:lpstr>
      <vt:lpstr>Whitney Office</vt:lpstr>
      <vt:lpstr>Whitney Semibold</vt:lpstr>
      <vt:lpstr>Office Theme</vt:lpstr>
      <vt:lpstr>1_Office Theme</vt:lpstr>
      <vt:lpstr>Photo Editor Photo</vt:lpstr>
      <vt:lpstr>Acrobat Document</vt:lpstr>
      <vt:lpstr>PowerPoint Presentation</vt:lpstr>
      <vt:lpstr>OUR 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North America Cities Network</vt:lpstr>
      <vt:lpstr>   Urban Solutions</vt:lpstr>
      <vt:lpstr>Sustainability Index</vt:lpstr>
      <vt:lpstr>Socio-Ecological Assessment</vt:lpstr>
      <vt:lpstr>Comprehensive Vision and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Kristin Mullen</dc:creator>
  <cp:lastModifiedBy>Jennifer Egan</cp:lastModifiedBy>
  <cp:revision>32</cp:revision>
  <cp:lastPrinted>2017-02-28T17:09:35Z</cp:lastPrinted>
  <dcterms:created xsi:type="dcterms:W3CDTF">2016-12-22T21:16:12Z</dcterms:created>
  <dcterms:modified xsi:type="dcterms:W3CDTF">2017-04-13T19:14:06Z</dcterms:modified>
</cp:coreProperties>
</file>